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handoutMasterIdLst>
    <p:handoutMasterId r:id="rId16"/>
  </p:handoutMasterIdLst>
  <p:sldIdLst>
    <p:sldId id="256"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Lst>
  <p:sldSz cx="9144000" cy="6858000" type="screen4x3"/>
  <p:notesSz cx="6797675" cy="987425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99" d="100"/>
          <a:sy n="99" d="100"/>
        </p:scale>
        <p:origin x="-1134" y="-8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3713"/>
          </a:xfrm>
          <a:prstGeom prst="rect">
            <a:avLst/>
          </a:prstGeom>
        </p:spPr>
        <p:txBody>
          <a:bodyPr vert="horz" lIns="91440" tIns="45720" rIns="91440" bIns="45720" rtlCol="0"/>
          <a:lstStyle>
            <a:lvl1pPr algn="l">
              <a:defRPr sz="1200"/>
            </a:lvl1pPr>
          </a:lstStyle>
          <a:p>
            <a:endParaRPr lang="en-SG"/>
          </a:p>
        </p:txBody>
      </p:sp>
      <p:sp>
        <p:nvSpPr>
          <p:cNvPr id="3" name="Date Placeholder 2"/>
          <p:cNvSpPr>
            <a:spLocks noGrp="1"/>
          </p:cNvSpPr>
          <p:nvPr>
            <p:ph type="dt" sz="quarter" idx="1"/>
          </p:nvPr>
        </p:nvSpPr>
        <p:spPr>
          <a:xfrm>
            <a:off x="3849688" y="0"/>
            <a:ext cx="2946400" cy="493713"/>
          </a:xfrm>
          <a:prstGeom prst="rect">
            <a:avLst/>
          </a:prstGeom>
        </p:spPr>
        <p:txBody>
          <a:bodyPr vert="horz" lIns="91440" tIns="45720" rIns="91440" bIns="45720" rtlCol="0"/>
          <a:lstStyle>
            <a:lvl1pPr algn="r">
              <a:defRPr sz="1200"/>
            </a:lvl1pPr>
          </a:lstStyle>
          <a:p>
            <a:fld id="{DADDA033-3584-47E6-9E37-032CF674255C}" type="datetimeFigureOut">
              <a:rPr lang="en-SG" smtClean="0"/>
              <a:t>16/4/2012</a:t>
            </a:fld>
            <a:endParaRPr lang="en-SG"/>
          </a:p>
        </p:txBody>
      </p:sp>
      <p:sp>
        <p:nvSpPr>
          <p:cNvPr id="4" name="Footer Placeholder 3"/>
          <p:cNvSpPr>
            <a:spLocks noGrp="1"/>
          </p:cNvSpPr>
          <p:nvPr>
            <p:ph type="ftr" sz="quarter" idx="2"/>
          </p:nvPr>
        </p:nvSpPr>
        <p:spPr>
          <a:xfrm>
            <a:off x="0" y="9378950"/>
            <a:ext cx="2946400" cy="493713"/>
          </a:xfrm>
          <a:prstGeom prst="rect">
            <a:avLst/>
          </a:prstGeom>
        </p:spPr>
        <p:txBody>
          <a:bodyPr vert="horz" lIns="91440" tIns="45720" rIns="91440" bIns="45720" rtlCol="0" anchor="b"/>
          <a:lstStyle>
            <a:lvl1pPr algn="l">
              <a:defRPr sz="1200"/>
            </a:lvl1pPr>
          </a:lstStyle>
          <a:p>
            <a:endParaRPr lang="en-SG"/>
          </a:p>
        </p:txBody>
      </p:sp>
      <p:sp>
        <p:nvSpPr>
          <p:cNvPr id="5" name="Slide Number Placeholder 4"/>
          <p:cNvSpPr>
            <a:spLocks noGrp="1"/>
          </p:cNvSpPr>
          <p:nvPr>
            <p:ph type="sldNum" sz="quarter" idx="3"/>
          </p:nvPr>
        </p:nvSpPr>
        <p:spPr>
          <a:xfrm>
            <a:off x="3849688" y="9378950"/>
            <a:ext cx="2946400" cy="493713"/>
          </a:xfrm>
          <a:prstGeom prst="rect">
            <a:avLst/>
          </a:prstGeom>
        </p:spPr>
        <p:txBody>
          <a:bodyPr vert="horz" lIns="91440" tIns="45720" rIns="91440" bIns="45720" rtlCol="0" anchor="b"/>
          <a:lstStyle>
            <a:lvl1pPr algn="r">
              <a:defRPr sz="1200"/>
            </a:lvl1pPr>
          </a:lstStyle>
          <a:p>
            <a:fld id="{3BBDA62A-2DBF-4F55-9668-B9E3F9EE9BA9}" type="slidenum">
              <a:rPr lang="en-SG" smtClean="0"/>
              <a:t>‹#›</a:t>
            </a:fld>
            <a:endParaRPr lang="en-SG"/>
          </a:p>
        </p:txBody>
      </p:sp>
    </p:spTree>
    <p:extLst>
      <p:ext uri="{BB962C8B-B14F-4D97-AF65-F5344CB8AC3E}">
        <p14:creationId xmlns:p14="http://schemas.microsoft.com/office/powerpoint/2010/main" val="616744044"/>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SG"/>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SG"/>
          </a:p>
        </p:txBody>
      </p:sp>
      <p:sp>
        <p:nvSpPr>
          <p:cNvPr id="4" name="Date Placeholder 3"/>
          <p:cNvSpPr>
            <a:spLocks noGrp="1"/>
          </p:cNvSpPr>
          <p:nvPr>
            <p:ph type="dt" sz="half" idx="10"/>
          </p:nvPr>
        </p:nvSpPr>
        <p:spPr/>
        <p:txBody>
          <a:bodyPr/>
          <a:lstStyle/>
          <a:p>
            <a:fld id="{0ECD441E-3692-48D0-8110-8E1F9CD0FA9C}" type="datetimeFigureOut">
              <a:rPr lang="en-SG" smtClean="0"/>
              <a:t>16/4/2012</a:t>
            </a:fld>
            <a:endParaRPr lang="en-SG"/>
          </a:p>
        </p:txBody>
      </p:sp>
      <p:sp>
        <p:nvSpPr>
          <p:cNvPr id="5" name="Footer Placeholder 4"/>
          <p:cNvSpPr>
            <a:spLocks noGrp="1"/>
          </p:cNvSpPr>
          <p:nvPr>
            <p:ph type="ftr" sz="quarter" idx="11"/>
          </p:nvPr>
        </p:nvSpPr>
        <p:spPr/>
        <p:txBody>
          <a:bodyPr/>
          <a:lstStyle/>
          <a:p>
            <a:endParaRPr lang="en-SG"/>
          </a:p>
        </p:txBody>
      </p:sp>
      <p:sp>
        <p:nvSpPr>
          <p:cNvPr id="6" name="Slide Number Placeholder 5"/>
          <p:cNvSpPr>
            <a:spLocks noGrp="1"/>
          </p:cNvSpPr>
          <p:nvPr>
            <p:ph type="sldNum" sz="quarter" idx="12"/>
          </p:nvPr>
        </p:nvSpPr>
        <p:spPr/>
        <p:txBody>
          <a:bodyPr/>
          <a:lstStyle/>
          <a:p>
            <a:fld id="{FCC99E4F-E358-4DAD-8CDB-60A323947FD6}" type="slidenum">
              <a:rPr lang="en-SG" smtClean="0"/>
              <a:t>‹#›</a:t>
            </a:fld>
            <a:endParaRPr lang="en-SG"/>
          </a:p>
        </p:txBody>
      </p:sp>
    </p:spTree>
    <p:extLst>
      <p:ext uri="{BB962C8B-B14F-4D97-AF65-F5344CB8AC3E}">
        <p14:creationId xmlns:p14="http://schemas.microsoft.com/office/powerpoint/2010/main" val="42481327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SG"/>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SG"/>
          </a:p>
        </p:txBody>
      </p:sp>
      <p:sp>
        <p:nvSpPr>
          <p:cNvPr id="4" name="Date Placeholder 3"/>
          <p:cNvSpPr>
            <a:spLocks noGrp="1"/>
          </p:cNvSpPr>
          <p:nvPr>
            <p:ph type="dt" sz="half" idx="10"/>
          </p:nvPr>
        </p:nvSpPr>
        <p:spPr/>
        <p:txBody>
          <a:bodyPr/>
          <a:lstStyle/>
          <a:p>
            <a:fld id="{0ECD441E-3692-48D0-8110-8E1F9CD0FA9C}" type="datetimeFigureOut">
              <a:rPr lang="en-SG" smtClean="0"/>
              <a:t>16/4/2012</a:t>
            </a:fld>
            <a:endParaRPr lang="en-SG"/>
          </a:p>
        </p:txBody>
      </p:sp>
      <p:sp>
        <p:nvSpPr>
          <p:cNvPr id="5" name="Footer Placeholder 4"/>
          <p:cNvSpPr>
            <a:spLocks noGrp="1"/>
          </p:cNvSpPr>
          <p:nvPr>
            <p:ph type="ftr" sz="quarter" idx="11"/>
          </p:nvPr>
        </p:nvSpPr>
        <p:spPr/>
        <p:txBody>
          <a:bodyPr/>
          <a:lstStyle/>
          <a:p>
            <a:endParaRPr lang="en-SG"/>
          </a:p>
        </p:txBody>
      </p:sp>
      <p:sp>
        <p:nvSpPr>
          <p:cNvPr id="6" name="Slide Number Placeholder 5"/>
          <p:cNvSpPr>
            <a:spLocks noGrp="1"/>
          </p:cNvSpPr>
          <p:nvPr>
            <p:ph type="sldNum" sz="quarter" idx="12"/>
          </p:nvPr>
        </p:nvSpPr>
        <p:spPr/>
        <p:txBody>
          <a:bodyPr/>
          <a:lstStyle/>
          <a:p>
            <a:fld id="{FCC99E4F-E358-4DAD-8CDB-60A323947FD6}" type="slidenum">
              <a:rPr lang="en-SG" smtClean="0"/>
              <a:t>‹#›</a:t>
            </a:fld>
            <a:endParaRPr lang="en-SG"/>
          </a:p>
        </p:txBody>
      </p:sp>
    </p:spTree>
    <p:extLst>
      <p:ext uri="{BB962C8B-B14F-4D97-AF65-F5344CB8AC3E}">
        <p14:creationId xmlns:p14="http://schemas.microsoft.com/office/powerpoint/2010/main" val="5033076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SG"/>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SG"/>
          </a:p>
        </p:txBody>
      </p:sp>
      <p:sp>
        <p:nvSpPr>
          <p:cNvPr id="4" name="Date Placeholder 3"/>
          <p:cNvSpPr>
            <a:spLocks noGrp="1"/>
          </p:cNvSpPr>
          <p:nvPr>
            <p:ph type="dt" sz="half" idx="10"/>
          </p:nvPr>
        </p:nvSpPr>
        <p:spPr/>
        <p:txBody>
          <a:bodyPr/>
          <a:lstStyle/>
          <a:p>
            <a:fld id="{0ECD441E-3692-48D0-8110-8E1F9CD0FA9C}" type="datetimeFigureOut">
              <a:rPr lang="en-SG" smtClean="0"/>
              <a:t>16/4/2012</a:t>
            </a:fld>
            <a:endParaRPr lang="en-SG"/>
          </a:p>
        </p:txBody>
      </p:sp>
      <p:sp>
        <p:nvSpPr>
          <p:cNvPr id="5" name="Footer Placeholder 4"/>
          <p:cNvSpPr>
            <a:spLocks noGrp="1"/>
          </p:cNvSpPr>
          <p:nvPr>
            <p:ph type="ftr" sz="quarter" idx="11"/>
          </p:nvPr>
        </p:nvSpPr>
        <p:spPr/>
        <p:txBody>
          <a:bodyPr/>
          <a:lstStyle/>
          <a:p>
            <a:endParaRPr lang="en-SG"/>
          </a:p>
        </p:txBody>
      </p:sp>
      <p:sp>
        <p:nvSpPr>
          <p:cNvPr id="6" name="Slide Number Placeholder 5"/>
          <p:cNvSpPr>
            <a:spLocks noGrp="1"/>
          </p:cNvSpPr>
          <p:nvPr>
            <p:ph type="sldNum" sz="quarter" idx="12"/>
          </p:nvPr>
        </p:nvSpPr>
        <p:spPr/>
        <p:txBody>
          <a:bodyPr/>
          <a:lstStyle/>
          <a:p>
            <a:fld id="{FCC99E4F-E358-4DAD-8CDB-60A323947FD6}" type="slidenum">
              <a:rPr lang="en-SG" smtClean="0"/>
              <a:t>‹#›</a:t>
            </a:fld>
            <a:endParaRPr lang="en-SG"/>
          </a:p>
        </p:txBody>
      </p:sp>
    </p:spTree>
    <p:extLst>
      <p:ext uri="{BB962C8B-B14F-4D97-AF65-F5344CB8AC3E}">
        <p14:creationId xmlns:p14="http://schemas.microsoft.com/office/powerpoint/2010/main" val="262700039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SG"/>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SG"/>
          </a:p>
        </p:txBody>
      </p:sp>
      <p:sp>
        <p:nvSpPr>
          <p:cNvPr id="4" name="Date Placeholder 3"/>
          <p:cNvSpPr>
            <a:spLocks noGrp="1"/>
          </p:cNvSpPr>
          <p:nvPr>
            <p:ph type="dt" sz="half" idx="10"/>
          </p:nvPr>
        </p:nvSpPr>
        <p:spPr/>
        <p:txBody>
          <a:bodyPr/>
          <a:lstStyle/>
          <a:p>
            <a:fld id="{0ECD441E-3692-48D0-8110-8E1F9CD0FA9C}" type="datetimeFigureOut">
              <a:rPr lang="en-SG" smtClean="0"/>
              <a:t>16/4/2012</a:t>
            </a:fld>
            <a:endParaRPr lang="en-SG"/>
          </a:p>
        </p:txBody>
      </p:sp>
      <p:sp>
        <p:nvSpPr>
          <p:cNvPr id="5" name="Footer Placeholder 4"/>
          <p:cNvSpPr>
            <a:spLocks noGrp="1"/>
          </p:cNvSpPr>
          <p:nvPr>
            <p:ph type="ftr" sz="quarter" idx="11"/>
          </p:nvPr>
        </p:nvSpPr>
        <p:spPr/>
        <p:txBody>
          <a:bodyPr/>
          <a:lstStyle/>
          <a:p>
            <a:endParaRPr lang="en-SG"/>
          </a:p>
        </p:txBody>
      </p:sp>
      <p:sp>
        <p:nvSpPr>
          <p:cNvPr id="6" name="Slide Number Placeholder 5"/>
          <p:cNvSpPr>
            <a:spLocks noGrp="1"/>
          </p:cNvSpPr>
          <p:nvPr>
            <p:ph type="sldNum" sz="quarter" idx="12"/>
          </p:nvPr>
        </p:nvSpPr>
        <p:spPr/>
        <p:txBody>
          <a:bodyPr/>
          <a:lstStyle/>
          <a:p>
            <a:fld id="{FCC99E4F-E358-4DAD-8CDB-60A323947FD6}" type="slidenum">
              <a:rPr lang="en-SG" smtClean="0"/>
              <a:t>‹#›</a:t>
            </a:fld>
            <a:endParaRPr lang="en-SG"/>
          </a:p>
        </p:txBody>
      </p:sp>
    </p:spTree>
    <p:extLst>
      <p:ext uri="{BB962C8B-B14F-4D97-AF65-F5344CB8AC3E}">
        <p14:creationId xmlns:p14="http://schemas.microsoft.com/office/powerpoint/2010/main" val="1699578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SG"/>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ECD441E-3692-48D0-8110-8E1F9CD0FA9C}" type="datetimeFigureOut">
              <a:rPr lang="en-SG" smtClean="0"/>
              <a:t>16/4/2012</a:t>
            </a:fld>
            <a:endParaRPr lang="en-SG"/>
          </a:p>
        </p:txBody>
      </p:sp>
      <p:sp>
        <p:nvSpPr>
          <p:cNvPr id="5" name="Footer Placeholder 4"/>
          <p:cNvSpPr>
            <a:spLocks noGrp="1"/>
          </p:cNvSpPr>
          <p:nvPr>
            <p:ph type="ftr" sz="quarter" idx="11"/>
          </p:nvPr>
        </p:nvSpPr>
        <p:spPr/>
        <p:txBody>
          <a:bodyPr/>
          <a:lstStyle/>
          <a:p>
            <a:endParaRPr lang="en-SG"/>
          </a:p>
        </p:txBody>
      </p:sp>
      <p:sp>
        <p:nvSpPr>
          <p:cNvPr id="6" name="Slide Number Placeholder 5"/>
          <p:cNvSpPr>
            <a:spLocks noGrp="1"/>
          </p:cNvSpPr>
          <p:nvPr>
            <p:ph type="sldNum" sz="quarter" idx="12"/>
          </p:nvPr>
        </p:nvSpPr>
        <p:spPr/>
        <p:txBody>
          <a:bodyPr/>
          <a:lstStyle/>
          <a:p>
            <a:fld id="{FCC99E4F-E358-4DAD-8CDB-60A323947FD6}" type="slidenum">
              <a:rPr lang="en-SG" smtClean="0"/>
              <a:t>‹#›</a:t>
            </a:fld>
            <a:endParaRPr lang="en-SG"/>
          </a:p>
        </p:txBody>
      </p:sp>
    </p:spTree>
    <p:extLst>
      <p:ext uri="{BB962C8B-B14F-4D97-AF65-F5344CB8AC3E}">
        <p14:creationId xmlns:p14="http://schemas.microsoft.com/office/powerpoint/2010/main" val="331480908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SG"/>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SG"/>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SG"/>
          </a:p>
        </p:txBody>
      </p:sp>
      <p:sp>
        <p:nvSpPr>
          <p:cNvPr id="5" name="Date Placeholder 4"/>
          <p:cNvSpPr>
            <a:spLocks noGrp="1"/>
          </p:cNvSpPr>
          <p:nvPr>
            <p:ph type="dt" sz="half" idx="10"/>
          </p:nvPr>
        </p:nvSpPr>
        <p:spPr/>
        <p:txBody>
          <a:bodyPr/>
          <a:lstStyle/>
          <a:p>
            <a:fld id="{0ECD441E-3692-48D0-8110-8E1F9CD0FA9C}" type="datetimeFigureOut">
              <a:rPr lang="en-SG" smtClean="0"/>
              <a:t>16/4/2012</a:t>
            </a:fld>
            <a:endParaRPr lang="en-SG"/>
          </a:p>
        </p:txBody>
      </p:sp>
      <p:sp>
        <p:nvSpPr>
          <p:cNvPr id="6" name="Footer Placeholder 5"/>
          <p:cNvSpPr>
            <a:spLocks noGrp="1"/>
          </p:cNvSpPr>
          <p:nvPr>
            <p:ph type="ftr" sz="quarter" idx="11"/>
          </p:nvPr>
        </p:nvSpPr>
        <p:spPr/>
        <p:txBody>
          <a:bodyPr/>
          <a:lstStyle/>
          <a:p>
            <a:endParaRPr lang="en-SG"/>
          </a:p>
        </p:txBody>
      </p:sp>
      <p:sp>
        <p:nvSpPr>
          <p:cNvPr id="7" name="Slide Number Placeholder 6"/>
          <p:cNvSpPr>
            <a:spLocks noGrp="1"/>
          </p:cNvSpPr>
          <p:nvPr>
            <p:ph type="sldNum" sz="quarter" idx="12"/>
          </p:nvPr>
        </p:nvSpPr>
        <p:spPr/>
        <p:txBody>
          <a:bodyPr/>
          <a:lstStyle/>
          <a:p>
            <a:fld id="{FCC99E4F-E358-4DAD-8CDB-60A323947FD6}" type="slidenum">
              <a:rPr lang="en-SG" smtClean="0"/>
              <a:t>‹#›</a:t>
            </a:fld>
            <a:endParaRPr lang="en-SG"/>
          </a:p>
        </p:txBody>
      </p:sp>
    </p:spTree>
    <p:extLst>
      <p:ext uri="{BB962C8B-B14F-4D97-AF65-F5344CB8AC3E}">
        <p14:creationId xmlns:p14="http://schemas.microsoft.com/office/powerpoint/2010/main" val="33816586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SG"/>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SG"/>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SG"/>
          </a:p>
        </p:txBody>
      </p:sp>
      <p:sp>
        <p:nvSpPr>
          <p:cNvPr id="7" name="Date Placeholder 6"/>
          <p:cNvSpPr>
            <a:spLocks noGrp="1"/>
          </p:cNvSpPr>
          <p:nvPr>
            <p:ph type="dt" sz="half" idx="10"/>
          </p:nvPr>
        </p:nvSpPr>
        <p:spPr/>
        <p:txBody>
          <a:bodyPr/>
          <a:lstStyle/>
          <a:p>
            <a:fld id="{0ECD441E-3692-48D0-8110-8E1F9CD0FA9C}" type="datetimeFigureOut">
              <a:rPr lang="en-SG" smtClean="0"/>
              <a:t>16/4/2012</a:t>
            </a:fld>
            <a:endParaRPr lang="en-SG"/>
          </a:p>
        </p:txBody>
      </p:sp>
      <p:sp>
        <p:nvSpPr>
          <p:cNvPr id="8" name="Footer Placeholder 7"/>
          <p:cNvSpPr>
            <a:spLocks noGrp="1"/>
          </p:cNvSpPr>
          <p:nvPr>
            <p:ph type="ftr" sz="quarter" idx="11"/>
          </p:nvPr>
        </p:nvSpPr>
        <p:spPr/>
        <p:txBody>
          <a:bodyPr/>
          <a:lstStyle/>
          <a:p>
            <a:endParaRPr lang="en-SG"/>
          </a:p>
        </p:txBody>
      </p:sp>
      <p:sp>
        <p:nvSpPr>
          <p:cNvPr id="9" name="Slide Number Placeholder 8"/>
          <p:cNvSpPr>
            <a:spLocks noGrp="1"/>
          </p:cNvSpPr>
          <p:nvPr>
            <p:ph type="sldNum" sz="quarter" idx="12"/>
          </p:nvPr>
        </p:nvSpPr>
        <p:spPr/>
        <p:txBody>
          <a:bodyPr/>
          <a:lstStyle/>
          <a:p>
            <a:fld id="{FCC99E4F-E358-4DAD-8CDB-60A323947FD6}" type="slidenum">
              <a:rPr lang="en-SG" smtClean="0"/>
              <a:t>‹#›</a:t>
            </a:fld>
            <a:endParaRPr lang="en-SG"/>
          </a:p>
        </p:txBody>
      </p:sp>
    </p:spTree>
    <p:extLst>
      <p:ext uri="{BB962C8B-B14F-4D97-AF65-F5344CB8AC3E}">
        <p14:creationId xmlns:p14="http://schemas.microsoft.com/office/powerpoint/2010/main" val="28020476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SG"/>
          </a:p>
        </p:txBody>
      </p:sp>
      <p:sp>
        <p:nvSpPr>
          <p:cNvPr id="3" name="Date Placeholder 2"/>
          <p:cNvSpPr>
            <a:spLocks noGrp="1"/>
          </p:cNvSpPr>
          <p:nvPr>
            <p:ph type="dt" sz="half" idx="10"/>
          </p:nvPr>
        </p:nvSpPr>
        <p:spPr/>
        <p:txBody>
          <a:bodyPr/>
          <a:lstStyle/>
          <a:p>
            <a:fld id="{0ECD441E-3692-48D0-8110-8E1F9CD0FA9C}" type="datetimeFigureOut">
              <a:rPr lang="en-SG" smtClean="0"/>
              <a:t>16/4/2012</a:t>
            </a:fld>
            <a:endParaRPr lang="en-SG"/>
          </a:p>
        </p:txBody>
      </p:sp>
      <p:sp>
        <p:nvSpPr>
          <p:cNvPr id="4" name="Footer Placeholder 3"/>
          <p:cNvSpPr>
            <a:spLocks noGrp="1"/>
          </p:cNvSpPr>
          <p:nvPr>
            <p:ph type="ftr" sz="quarter" idx="11"/>
          </p:nvPr>
        </p:nvSpPr>
        <p:spPr/>
        <p:txBody>
          <a:bodyPr/>
          <a:lstStyle/>
          <a:p>
            <a:endParaRPr lang="en-SG"/>
          </a:p>
        </p:txBody>
      </p:sp>
      <p:sp>
        <p:nvSpPr>
          <p:cNvPr id="5" name="Slide Number Placeholder 4"/>
          <p:cNvSpPr>
            <a:spLocks noGrp="1"/>
          </p:cNvSpPr>
          <p:nvPr>
            <p:ph type="sldNum" sz="quarter" idx="12"/>
          </p:nvPr>
        </p:nvSpPr>
        <p:spPr/>
        <p:txBody>
          <a:bodyPr/>
          <a:lstStyle/>
          <a:p>
            <a:fld id="{FCC99E4F-E358-4DAD-8CDB-60A323947FD6}" type="slidenum">
              <a:rPr lang="en-SG" smtClean="0"/>
              <a:t>‹#›</a:t>
            </a:fld>
            <a:endParaRPr lang="en-SG"/>
          </a:p>
        </p:txBody>
      </p:sp>
    </p:spTree>
    <p:extLst>
      <p:ext uri="{BB962C8B-B14F-4D97-AF65-F5344CB8AC3E}">
        <p14:creationId xmlns:p14="http://schemas.microsoft.com/office/powerpoint/2010/main" val="7346920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ECD441E-3692-48D0-8110-8E1F9CD0FA9C}" type="datetimeFigureOut">
              <a:rPr lang="en-SG" smtClean="0"/>
              <a:t>16/4/2012</a:t>
            </a:fld>
            <a:endParaRPr lang="en-SG"/>
          </a:p>
        </p:txBody>
      </p:sp>
      <p:sp>
        <p:nvSpPr>
          <p:cNvPr id="3" name="Footer Placeholder 2"/>
          <p:cNvSpPr>
            <a:spLocks noGrp="1"/>
          </p:cNvSpPr>
          <p:nvPr>
            <p:ph type="ftr" sz="quarter" idx="11"/>
          </p:nvPr>
        </p:nvSpPr>
        <p:spPr/>
        <p:txBody>
          <a:bodyPr/>
          <a:lstStyle/>
          <a:p>
            <a:endParaRPr lang="en-SG"/>
          </a:p>
        </p:txBody>
      </p:sp>
      <p:sp>
        <p:nvSpPr>
          <p:cNvPr id="4" name="Slide Number Placeholder 3"/>
          <p:cNvSpPr>
            <a:spLocks noGrp="1"/>
          </p:cNvSpPr>
          <p:nvPr>
            <p:ph type="sldNum" sz="quarter" idx="12"/>
          </p:nvPr>
        </p:nvSpPr>
        <p:spPr/>
        <p:txBody>
          <a:bodyPr/>
          <a:lstStyle/>
          <a:p>
            <a:fld id="{FCC99E4F-E358-4DAD-8CDB-60A323947FD6}" type="slidenum">
              <a:rPr lang="en-SG" smtClean="0"/>
              <a:t>‹#›</a:t>
            </a:fld>
            <a:endParaRPr lang="en-SG"/>
          </a:p>
        </p:txBody>
      </p:sp>
    </p:spTree>
    <p:extLst>
      <p:ext uri="{BB962C8B-B14F-4D97-AF65-F5344CB8AC3E}">
        <p14:creationId xmlns:p14="http://schemas.microsoft.com/office/powerpoint/2010/main" val="16307218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SG"/>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SG"/>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ECD441E-3692-48D0-8110-8E1F9CD0FA9C}" type="datetimeFigureOut">
              <a:rPr lang="en-SG" smtClean="0"/>
              <a:t>16/4/2012</a:t>
            </a:fld>
            <a:endParaRPr lang="en-SG"/>
          </a:p>
        </p:txBody>
      </p:sp>
      <p:sp>
        <p:nvSpPr>
          <p:cNvPr id="6" name="Footer Placeholder 5"/>
          <p:cNvSpPr>
            <a:spLocks noGrp="1"/>
          </p:cNvSpPr>
          <p:nvPr>
            <p:ph type="ftr" sz="quarter" idx="11"/>
          </p:nvPr>
        </p:nvSpPr>
        <p:spPr/>
        <p:txBody>
          <a:bodyPr/>
          <a:lstStyle/>
          <a:p>
            <a:endParaRPr lang="en-SG"/>
          </a:p>
        </p:txBody>
      </p:sp>
      <p:sp>
        <p:nvSpPr>
          <p:cNvPr id="7" name="Slide Number Placeholder 6"/>
          <p:cNvSpPr>
            <a:spLocks noGrp="1"/>
          </p:cNvSpPr>
          <p:nvPr>
            <p:ph type="sldNum" sz="quarter" idx="12"/>
          </p:nvPr>
        </p:nvSpPr>
        <p:spPr/>
        <p:txBody>
          <a:bodyPr/>
          <a:lstStyle/>
          <a:p>
            <a:fld id="{FCC99E4F-E358-4DAD-8CDB-60A323947FD6}" type="slidenum">
              <a:rPr lang="en-SG" smtClean="0"/>
              <a:t>‹#›</a:t>
            </a:fld>
            <a:endParaRPr lang="en-SG"/>
          </a:p>
        </p:txBody>
      </p:sp>
    </p:spTree>
    <p:extLst>
      <p:ext uri="{BB962C8B-B14F-4D97-AF65-F5344CB8AC3E}">
        <p14:creationId xmlns:p14="http://schemas.microsoft.com/office/powerpoint/2010/main" val="14081826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SG"/>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SG"/>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ECD441E-3692-48D0-8110-8E1F9CD0FA9C}" type="datetimeFigureOut">
              <a:rPr lang="en-SG" smtClean="0"/>
              <a:t>16/4/2012</a:t>
            </a:fld>
            <a:endParaRPr lang="en-SG"/>
          </a:p>
        </p:txBody>
      </p:sp>
      <p:sp>
        <p:nvSpPr>
          <p:cNvPr id="6" name="Footer Placeholder 5"/>
          <p:cNvSpPr>
            <a:spLocks noGrp="1"/>
          </p:cNvSpPr>
          <p:nvPr>
            <p:ph type="ftr" sz="quarter" idx="11"/>
          </p:nvPr>
        </p:nvSpPr>
        <p:spPr/>
        <p:txBody>
          <a:bodyPr/>
          <a:lstStyle/>
          <a:p>
            <a:endParaRPr lang="en-SG"/>
          </a:p>
        </p:txBody>
      </p:sp>
      <p:sp>
        <p:nvSpPr>
          <p:cNvPr id="7" name="Slide Number Placeholder 6"/>
          <p:cNvSpPr>
            <a:spLocks noGrp="1"/>
          </p:cNvSpPr>
          <p:nvPr>
            <p:ph type="sldNum" sz="quarter" idx="12"/>
          </p:nvPr>
        </p:nvSpPr>
        <p:spPr/>
        <p:txBody>
          <a:bodyPr/>
          <a:lstStyle/>
          <a:p>
            <a:fld id="{FCC99E4F-E358-4DAD-8CDB-60A323947FD6}" type="slidenum">
              <a:rPr lang="en-SG" smtClean="0"/>
              <a:t>‹#›</a:t>
            </a:fld>
            <a:endParaRPr lang="en-SG"/>
          </a:p>
        </p:txBody>
      </p:sp>
    </p:spTree>
    <p:extLst>
      <p:ext uri="{BB962C8B-B14F-4D97-AF65-F5344CB8AC3E}">
        <p14:creationId xmlns:p14="http://schemas.microsoft.com/office/powerpoint/2010/main" val="222373428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SG"/>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SG"/>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ECD441E-3692-48D0-8110-8E1F9CD0FA9C}" type="datetimeFigureOut">
              <a:rPr lang="en-SG" smtClean="0"/>
              <a:t>16/4/2012</a:t>
            </a:fld>
            <a:endParaRPr lang="en-SG"/>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SG"/>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CC99E4F-E358-4DAD-8CDB-60A323947FD6}" type="slidenum">
              <a:rPr lang="en-SG" smtClean="0"/>
              <a:t>‹#›</a:t>
            </a:fld>
            <a:endParaRPr lang="en-SG"/>
          </a:p>
        </p:txBody>
      </p:sp>
    </p:spTree>
    <p:extLst>
      <p:ext uri="{BB962C8B-B14F-4D97-AF65-F5344CB8AC3E}">
        <p14:creationId xmlns:p14="http://schemas.microsoft.com/office/powerpoint/2010/main" val="115451048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pPr>
              <a:spcAft>
                <a:spcPts val="0"/>
              </a:spcAft>
            </a:pPr>
            <a:r>
              <a:rPr lang="en-US" sz="1600" b="0" i="1" dirty="0" smtClean="0">
                <a:effectLst/>
                <a:latin typeface="Times New Roman"/>
                <a:ea typeface="Times New Roman"/>
              </a:rPr>
              <a:t> </a:t>
            </a:r>
            <a:r>
              <a:rPr lang="en-SG" sz="2400" b="1" i="1" dirty="0" smtClean="0">
                <a:effectLst/>
                <a:latin typeface="Times New Roman"/>
                <a:ea typeface="Times New Roman"/>
              </a:rPr>
              <a:t/>
            </a:r>
            <a:br>
              <a:rPr lang="en-SG" sz="2400" b="1" i="1" dirty="0" smtClean="0">
                <a:effectLst/>
                <a:latin typeface="Times New Roman"/>
                <a:ea typeface="Times New Roman"/>
              </a:rPr>
            </a:br>
            <a:r>
              <a:rPr lang="en-SG" sz="2400" dirty="0" smtClean="0">
                <a:effectLst/>
                <a:latin typeface="Times New Roman"/>
                <a:ea typeface="Times New Roman"/>
              </a:rPr>
              <a:t/>
            </a:r>
            <a:br>
              <a:rPr lang="en-SG" sz="2400" dirty="0" smtClean="0">
                <a:effectLst/>
                <a:latin typeface="Times New Roman"/>
                <a:ea typeface="Times New Roman"/>
              </a:rPr>
            </a:br>
            <a:r>
              <a:rPr lang="en-US" sz="4800" b="1" dirty="0" smtClean="0">
                <a:effectLst/>
                <a:latin typeface="Times New Roman"/>
                <a:ea typeface="Times New Roman"/>
              </a:rPr>
              <a:t>ENGLISH LANGUAGE 1 </a:t>
            </a:r>
            <a:r>
              <a:rPr lang="en-US" sz="4800" b="1" dirty="0" smtClean="0">
                <a:effectLst/>
                <a:latin typeface="Times New Roman"/>
                <a:ea typeface="Times New Roman"/>
              </a:rPr>
              <a:t> </a:t>
            </a:r>
            <a:r>
              <a:rPr lang="en-SG" sz="2400" dirty="0" smtClean="0">
                <a:effectLst/>
                <a:latin typeface="Times New Roman"/>
                <a:ea typeface="Times New Roman"/>
              </a:rPr>
              <a:t/>
            </a:r>
            <a:br>
              <a:rPr lang="en-SG" sz="2400" dirty="0" smtClean="0">
                <a:effectLst/>
                <a:latin typeface="Times New Roman"/>
                <a:ea typeface="Times New Roman"/>
              </a:rPr>
            </a:br>
            <a:r>
              <a:rPr lang="en-SG" sz="2400" dirty="0" smtClean="0">
                <a:effectLst/>
                <a:latin typeface="Times New Roman"/>
                <a:ea typeface="Times New Roman"/>
              </a:rPr>
              <a:t/>
            </a:r>
            <a:br>
              <a:rPr lang="en-SG" sz="2400" dirty="0" smtClean="0">
                <a:effectLst/>
                <a:latin typeface="Times New Roman"/>
                <a:ea typeface="Times New Roman"/>
              </a:rPr>
            </a:br>
            <a:endParaRPr lang="en-SG" dirty="0"/>
          </a:p>
        </p:txBody>
      </p:sp>
      <p:sp>
        <p:nvSpPr>
          <p:cNvPr id="3" name="Subtitle 2"/>
          <p:cNvSpPr>
            <a:spLocks noGrp="1"/>
          </p:cNvSpPr>
          <p:nvPr>
            <p:ph type="subTitle" idx="1"/>
          </p:nvPr>
        </p:nvSpPr>
        <p:spPr/>
        <p:txBody>
          <a:bodyPr/>
          <a:lstStyle/>
          <a:p>
            <a:r>
              <a:rPr lang="en-US" sz="4000" b="1" dirty="0">
                <a:solidFill>
                  <a:prstClr val="black"/>
                </a:solidFill>
                <a:latin typeface="Times New Roman"/>
                <a:ea typeface="Times New Roman"/>
                <a:cs typeface="+mj-cs"/>
              </a:rPr>
              <a:t>EG1035 / EG1654 / EG1733</a:t>
            </a:r>
            <a:endParaRPr lang="en-SG" dirty="0"/>
          </a:p>
        </p:txBody>
      </p:sp>
    </p:spTree>
    <p:extLst>
      <p:ext uri="{BB962C8B-B14F-4D97-AF65-F5344CB8AC3E}">
        <p14:creationId xmlns:p14="http://schemas.microsoft.com/office/powerpoint/2010/main" val="103814494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Activity 4</a:t>
            </a:r>
            <a:r>
              <a:rPr lang="en-SG" b="1" i="1" dirty="0" smtClean="0"/>
              <a:t/>
            </a:r>
            <a:br>
              <a:rPr lang="en-SG" b="1" i="1" dirty="0" smtClean="0"/>
            </a:br>
            <a:endParaRPr lang="en-SG" dirty="0"/>
          </a:p>
        </p:txBody>
      </p:sp>
      <p:sp>
        <p:nvSpPr>
          <p:cNvPr id="3" name="Content Placeholder 2"/>
          <p:cNvSpPr>
            <a:spLocks noGrp="1"/>
          </p:cNvSpPr>
          <p:nvPr>
            <p:ph idx="1"/>
          </p:nvPr>
        </p:nvSpPr>
        <p:spPr/>
        <p:txBody>
          <a:bodyPr>
            <a:normAutofit fontScale="92500" lnSpcReduction="10000"/>
          </a:bodyPr>
          <a:lstStyle/>
          <a:p>
            <a:r>
              <a:rPr lang="en-US" dirty="0"/>
              <a:t> </a:t>
            </a:r>
            <a:r>
              <a:rPr lang="en-US" dirty="0" smtClean="0"/>
              <a:t>Students </a:t>
            </a:r>
            <a:r>
              <a:rPr lang="en-US" dirty="0"/>
              <a:t>will take turns to give their answers for each blank in the grid and write it </a:t>
            </a:r>
            <a:r>
              <a:rPr lang="en-US" dirty="0" smtClean="0"/>
              <a:t>down</a:t>
            </a:r>
            <a:r>
              <a:rPr lang="en-US" dirty="0"/>
              <a:t>.</a:t>
            </a:r>
            <a:br>
              <a:rPr lang="en-US" dirty="0"/>
            </a:br>
            <a:endParaRPr lang="en-SG" dirty="0"/>
          </a:p>
          <a:p>
            <a:r>
              <a:rPr lang="en-US" dirty="0" smtClean="0"/>
              <a:t>The </a:t>
            </a:r>
            <a:r>
              <a:rPr lang="en-US" dirty="0"/>
              <a:t>tutor will give the answers at the end and the pair will give themselves a tick </a:t>
            </a:r>
            <a:r>
              <a:rPr lang="en-US" dirty="0" smtClean="0"/>
              <a:t>on </a:t>
            </a:r>
            <a:r>
              <a:rPr lang="en-US" dirty="0"/>
              <a:t>their sheet if they have the correct answer.</a:t>
            </a:r>
            <a:br>
              <a:rPr lang="en-US" dirty="0"/>
            </a:br>
            <a:endParaRPr lang="en-SG" dirty="0"/>
          </a:p>
          <a:p>
            <a:r>
              <a:rPr lang="en-US" dirty="0" smtClean="0"/>
              <a:t>The </a:t>
            </a:r>
            <a:r>
              <a:rPr lang="en-US" dirty="0"/>
              <a:t>pair(s) that get all the answers horizontally, vertically and diagonally correct </a:t>
            </a:r>
            <a:r>
              <a:rPr lang="en-US" dirty="0" smtClean="0"/>
              <a:t>will </a:t>
            </a:r>
            <a:r>
              <a:rPr lang="en-US" dirty="0"/>
              <a:t>be considered the winners.</a:t>
            </a:r>
            <a:endParaRPr lang="en-SG" dirty="0"/>
          </a:p>
          <a:p>
            <a:endParaRPr lang="en-SG" dirty="0"/>
          </a:p>
        </p:txBody>
      </p:sp>
    </p:spTree>
    <p:extLst>
      <p:ext uri="{BB962C8B-B14F-4D97-AF65-F5344CB8AC3E}">
        <p14:creationId xmlns:p14="http://schemas.microsoft.com/office/powerpoint/2010/main" val="233010999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Activity 4</a:t>
            </a:r>
            <a:endParaRPr lang="en-SG"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938731033"/>
              </p:ext>
            </p:extLst>
          </p:nvPr>
        </p:nvGraphicFramePr>
        <p:xfrm>
          <a:off x="2233585" y="1577182"/>
          <a:ext cx="4676829" cy="4572000"/>
        </p:xfrm>
        <a:graphic>
          <a:graphicData uri="http://schemas.openxmlformats.org/drawingml/2006/table">
            <a:tbl>
              <a:tblPr/>
              <a:tblGrid>
                <a:gridCol w="1584087"/>
                <a:gridCol w="1546371"/>
                <a:gridCol w="1546371"/>
              </a:tblGrid>
              <a:tr h="1584087">
                <a:tc>
                  <a:txBody>
                    <a:bodyPr/>
                    <a:lstStyle/>
                    <a:p>
                      <a:pPr>
                        <a:spcAft>
                          <a:spcPts val="0"/>
                        </a:spcAft>
                      </a:pPr>
                      <a:r>
                        <a:rPr lang="en-US" sz="1500" dirty="0">
                          <a:effectLst/>
                          <a:latin typeface="Times New Roman"/>
                          <a:ea typeface="Times New Roman"/>
                        </a:rPr>
                        <a:t> </a:t>
                      </a:r>
                      <a:endParaRPr lang="en-SG" sz="1000" dirty="0">
                        <a:effectLst/>
                        <a:latin typeface="Times New Roman"/>
                        <a:ea typeface="Times New Roman"/>
                      </a:endParaRPr>
                    </a:p>
                    <a:p>
                      <a:pPr>
                        <a:spcAft>
                          <a:spcPts val="0"/>
                        </a:spcAft>
                      </a:pPr>
                      <a:r>
                        <a:rPr lang="en-US" sz="1500" dirty="0">
                          <a:effectLst/>
                          <a:latin typeface="Times New Roman"/>
                          <a:ea typeface="Times New Roman"/>
                        </a:rPr>
                        <a:t>one dollar one</a:t>
                      </a:r>
                      <a:endParaRPr lang="en-SG" sz="1000" dirty="0">
                        <a:effectLst/>
                        <a:latin typeface="Times New Roman"/>
                        <a:ea typeface="Times New Roman"/>
                      </a:endParaRPr>
                    </a:p>
                    <a:p>
                      <a:pPr>
                        <a:spcAft>
                          <a:spcPts val="0"/>
                        </a:spcAft>
                      </a:pPr>
                      <a:r>
                        <a:rPr lang="en-US" sz="1500" dirty="0">
                          <a:effectLst/>
                          <a:latin typeface="Times New Roman"/>
                          <a:ea typeface="Times New Roman"/>
                        </a:rPr>
                        <a:t> </a:t>
                      </a:r>
                      <a:endParaRPr lang="en-SG" sz="1000" dirty="0">
                        <a:effectLst/>
                        <a:latin typeface="Times New Roman"/>
                        <a:ea typeface="Times New Roman"/>
                      </a:endParaRPr>
                    </a:p>
                    <a:p>
                      <a:pPr>
                        <a:spcAft>
                          <a:spcPts val="0"/>
                        </a:spcAft>
                      </a:pPr>
                      <a:r>
                        <a:rPr lang="en-US" sz="1500" b="1" u="none" strike="noStrike" dirty="0">
                          <a:solidFill>
                            <a:srgbClr val="008000"/>
                          </a:solidFill>
                          <a:effectLst/>
                          <a:latin typeface="Times New Roman"/>
                          <a:ea typeface="Times New Roman"/>
                        </a:rPr>
                        <a:t> </a:t>
                      </a:r>
                      <a:endParaRPr lang="en-SG" sz="1000" dirty="0">
                        <a:effectLst/>
                        <a:latin typeface="Times New Roman"/>
                        <a:ea typeface="Times New Roman"/>
                      </a:endParaRPr>
                    </a:p>
                    <a:p>
                      <a:pPr>
                        <a:spcAft>
                          <a:spcPts val="0"/>
                        </a:spcAft>
                      </a:pPr>
                      <a:r>
                        <a:rPr lang="en-US" sz="1500" b="1" u="none" strike="noStrike" dirty="0">
                          <a:solidFill>
                            <a:srgbClr val="008000"/>
                          </a:solidFill>
                          <a:effectLst/>
                          <a:latin typeface="Times New Roman"/>
                          <a:ea typeface="Times New Roman"/>
                        </a:rPr>
                        <a:t> </a:t>
                      </a:r>
                      <a:endParaRPr lang="en-SG" sz="1000" dirty="0">
                        <a:effectLst/>
                        <a:latin typeface="Times New Roman"/>
                        <a:ea typeface="Times New Roman"/>
                      </a:endParaRPr>
                    </a:p>
                    <a:p>
                      <a:pPr>
                        <a:spcAft>
                          <a:spcPts val="0"/>
                        </a:spcAft>
                      </a:pPr>
                      <a:r>
                        <a:rPr lang="en-US" sz="1500" b="1" u="none" strike="noStrike" dirty="0">
                          <a:solidFill>
                            <a:srgbClr val="008000"/>
                          </a:solidFill>
                          <a:effectLst/>
                          <a:latin typeface="Times New Roman"/>
                          <a:ea typeface="Times New Roman"/>
                        </a:rPr>
                        <a:t> </a:t>
                      </a:r>
                      <a:endParaRPr lang="en-SG" sz="1000" dirty="0">
                        <a:effectLst/>
                        <a:latin typeface="Times New Roman"/>
                        <a:ea typeface="Times New Roman"/>
                      </a:endParaRPr>
                    </a:p>
                  </a:txBody>
                  <a:tcPr marL="56575" marR="56575" marT="0" marB="0">
                    <a:lnL>
                      <a:noFill/>
                    </a:lnL>
                    <a:lnR w="19050" cap="flat" cmpd="dbl" algn="ctr">
                      <a:solidFill>
                        <a:srgbClr val="000000"/>
                      </a:solidFill>
                      <a:prstDash val="solid"/>
                      <a:round/>
                      <a:headEnd type="none" w="med" len="med"/>
                      <a:tailEnd type="none" w="med" len="med"/>
                    </a:lnR>
                    <a:lnT>
                      <a:noFill/>
                    </a:lnT>
                    <a:lnB w="19050" cap="flat" cmpd="dbl" algn="ctr">
                      <a:solidFill>
                        <a:srgbClr val="000000"/>
                      </a:solidFill>
                      <a:prstDash val="solid"/>
                      <a:round/>
                      <a:headEnd type="none" w="med" len="med"/>
                      <a:tailEnd type="none" w="med" len="med"/>
                    </a:lnB>
                  </a:tcPr>
                </a:tc>
                <a:tc>
                  <a:txBody>
                    <a:bodyPr/>
                    <a:lstStyle/>
                    <a:p>
                      <a:pPr>
                        <a:spcAft>
                          <a:spcPts val="0"/>
                        </a:spcAft>
                      </a:pPr>
                      <a:r>
                        <a:rPr lang="en-US" sz="1500">
                          <a:effectLst/>
                          <a:latin typeface="Times New Roman"/>
                          <a:ea typeface="Times New Roman"/>
                        </a:rPr>
                        <a:t> </a:t>
                      </a:r>
                      <a:endParaRPr lang="en-SG" sz="1000">
                        <a:effectLst/>
                        <a:latin typeface="Times New Roman"/>
                        <a:ea typeface="Times New Roman"/>
                      </a:endParaRPr>
                    </a:p>
                    <a:p>
                      <a:pPr>
                        <a:spcAft>
                          <a:spcPts val="0"/>
                        </a:spcAft>
                      </a:pPr>
                      <a:r>
                        <a:rPr lang="en-US" sz="1500">
                          <a:effectLst/>
                          <a:latin typeface="Times New Roman"/>
                          <a:ea typeface="Times New Roman"/>
                        </a:rPr>
                        <a:t>telephones were jammed</a:t>
                      </a:r>
                      <a:endParaRPr lang="en-SG" sz="1000">
                        <a:effectLst/>
                        <a:latin typeface="Times New Roman"/>
                        <a:ea typeface="Times New Roman"/>
                      </a:endParaRPr>
                    </a:p>
                    <a:p>
                      <a:pPr>
                        <a:spcAft>
                          <a:spcPts val="0"/>
                        </a:spcAft>
                      </a:pPr>
                      <a:r>
                        <a:rPr lang="en-US" sz="1500" b="1" u="none" strike="noStrike">
                          <a:solidFill>
                            <a:srgbClr val="008000"/>
                          </a:solidFill>
                          <a:effectLst/>
                          <a:latin typeface="Times New Roman"/>
                          <a:ea typeface="Times New Roman"/>
                        </a:rPr>
                        <a:t> </a:t>
                      </a:r>
                      <a:endParaRPr lang="en-SG" sz="1000">
                        <a:effectLst/>
                        <a:latin typeface="Times New Roman"/>
                        <a:ea typeface="Times New Roman"/>
                      </a:endParaRPr>
                    </a:p>
                    <a:p>
                      <a:pPr>
                        <a:spcAft>
                          <a:spcPts val="0"/>
                        </a:spcAft>
                      </a:pPr>
                      <a:r>
                        <a:rPr lang="en-US" sz="1500" b="1" u="none" strike="noStrike">
                          <a:solidFill>
                            <a:srgbClr val="008000"/>
                          </a:solidFill>
                          <a:effectLst/>
                          <a:latin typeface="Times New Roman"/>
                          <a:ea typeface="Times New Roman"/>
                        </a:rPr>
                        <a:t> </a:t>
                      </a:r>
                      <a:endParaRPr lang="en-SG" sz="1000">
                        <a:effectLst/>
                        <a:latin typeface="Times New Roman"/>
                        <a:ea typeface="Times New Roman"/>
                      </a:endParaRPr>
                    </a:p>
                    <a:p>
                      <a:pPr>
                        <a:spcAft>
                          <a:spcPts val="0"/>
                        </a:spcAft>
                      </a:pPr>
                      <a:r>
                        <a:rPr lang="en-US" sz="1500" b="1" u="none" strike="noStrike">
                          <a:solidFill>
                            <a:srgbClr val="008000"/>
                          </a:solidFill>
                          <a:effectLst/>
                          <a:latin typeface="Times New Roman"/>
                          <a:ea typeface="Times New Roman"/>
                        </a:rPr>
                        <a:t> </a:t>
                      </a:r>
                      <a:endParaRPr lang="en-SG" sz="1000">
                        <a:effectLst/>
                        <a:latin typeface="Times New Roman"/>
                        <a:ea typeface="Times New Roman"/>
                      </a:endParaRPr>
                    </a:p>
                    <a:p>
                      <a:pPr>
                        <a:spcAft>
                          <a:spcPts val="0"/>
                        </a:spcAft>
                      </a:pPr>
                      <a:r>
                        <a:rPr lang="en-US" sz="1500" b="1" u="none" strike="noStrike">
                          <a:solidFill>
                            <a:srgbClr val="008000"/>
                          </a:solidFill>
                          <a:effectLst/>
                          <a:latin typeface="Times New Roman"/>
                          <a:ea typeface="Times New Roman"/>
                        </a:rPr>
                        <a:t> </a:t>
                      </a:r>
                      <a:endParaRPr lang="en-SG" sz="1000">
                        <a:effectLst/>
                        <a:latin typeface="Times New Roman"/>
                        <a:ea typeface="Times New Roman"/>
                      </a:endParaRPr>
                    </a:p>
                  </a:txBody>
                  <a:tcPr marL="56575" marR="56575" marT="0" marB="0">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a:noFill/>
                    </a:lnT>
                    <a:lnB w="19050" cap="flat" cmpd="dbl" algn="ctr">
                      <a:solidFill>
                        <a:srgbClr val="000000"/>
                      </a:solidFill>
                      <a:prstDash val="solid"/>
                      <a:round/>
                      <a:headEnd type="none" w="med" len="med"/>
                      <a:tailEnd type="none" w="med" len="med"/>
                    </a:lnB>
                  </a:tcPr>
                </a:tc>
                <a:tc>
                  <a:txBody>
                    <a:bodyPr/>
                    <a:lstStyle/>
                    <a:p>
                      <a:pPr>
                        <a:spcAft>
                          <a:spcPts val="0"/>
                        </a:spcAft>
                      </a:pPr>
                      <a:r>
                        <a:rPr lang="en-US" sz="1500">
                          <a:effectLst/>
                          <a:latin typeface="Times New Roman"/>
                          <a:ea typeface="Times New Roman"/>
                        </a:rPr>
                        <a:t> </a:t>
                      </a:r>
                      <a:endParaRPr lang="en-SG" sz="1000">
                        <a:effectLst/>
                        <a:latin typeface="Times New Roman"/>
                        <a:ea typeface="Times New Roman"/>
                      </a:endParaRPr>
                    </a:p>
                    <a:p>
                      <a:pPr>
                        <a:spcAft>
                          <a:spcPts val="0"/>
                        </a:spcAft>
                      </a:pPr>
                      <a:r>
                        <a:rPr lang="en-US" sz="1500">
                          <a:effectLst/>
                          <a:latin typeface="Times New Roman"/>
                          <a:ea typeface="Times New Roman"/>
                        </a:rPr>
                        <a:t>I ever read a joke book</a:t>
                      </a:r>
                      <a:endParaRPr lang="en-SG" sz="1000">
                        <a:effectLst/>
                        <a:latin typeface="Times New Roman"/>
                        <a:ea typeface="Times New Roman"/>
                      </a:endParaRPr>
                    </a:p>
                    <a:p>
                      <a:pPr>
                        <a:spcAft>
                          <a:spcPts val="600"/>
                        </a:spcAft>
                      </a:pPr>
                      <a:r>
                        <a:rPr lang="en-US" sz="1500" b="1" u="none" strike="noStrike">
                          <a:solidFill>
                            <a:srgbClr val="008000"/>
                          </a:solidFill>
                          <a:effectLst/>
                          <a:latin typeface="Times New Roman"/>
                          <a:ea typeface="Times New Roman"/>
                        </a:rPr>
                        <a:t> </a:t>
                      </a:r>
                      <a:endParaRPr lang="en-SG" sz="700">
                        <a:effectLst/>
                        <a:latin typeface="Times New Roman"/>
                        <a:ea typeface="Times New Roman"/>
                      </a:endParaRPr>
                    </a:p>
                    <a:p>
                      <a:pPr>
                        <a:spcAft>
                          <a:spcPts val="600"/>
                        </a:spcAft>
                      </a:pPr>
                      <a:r>
                        <a:rPr lang="en-US" sz="1500" b="1" u="none" strike="noStrike">
                          <a:solidFill>
                            <a:srgbClr val="008000"/>
                          </a:solidFill>
                          <a:effectLst/>
                          <a:latin typeface="Times New Roman"/>
                          <a:ea typeface="Times New Roman"/>
                        </a:rPr>
                        <a:t> </a:t>
                      </a:r>
                      <a:endParaRPr lang="en-SG" sz="700">
                        <a:effectLst/>
                        <a:latin typeface="Times New Roman"/>
                        <a:ea typeface="Times New Roman"/>
                      </a:endParaRPr>
                    </a:p>
                    <a:p>
                      <a:pPr>
                        <a:spcAft>
                          <a:spcPts val="0"/>
                        </a:spcAft>
                      </a:pPr>
                      <a:r>
                        <a:rPr lang="en-US" sz="1500">
                          <a:effectLst/>
                          <a:latin typeface="Times New Roman"/>
                          <a:ea typeface="Times New Roman"/>
                        </a:rPr>
                        <a:t> </a:t>
                      </a:r>
                      <a:endParaRPr lang="en-SG" sz="1000">
                        <a:effectLst/>
                        <a:latin typeface="Times New Roman"/>
                        <a:ea typeface="Times New Roman"/>
                      </a:endParaRPr>
                    </a:p>
                  </a:txBody>
                  <a:tcPr marL="56575" marR="56575" marT="0" marB="0">
                    <a:lnL w="19050" cap="flat" cmpd="dbl" algn="ctr">
                      <a:solidFill>
                        <a:srgbClr val="000000"/>
                      </a:solidFill>
                      <a:prstDash val="solid"/>
                      <a:round/>
                      <a:headEnd type="none" w="med" len="med"/>
                      <a:tailEnd type="none" w="med" len="med"/>
                    </a:lnL>
                    <a:lnR>
                      <a:noFill/>
                    </a:lnR>
                    <a:lnT>
                      <a:noFill/>
                    </a:lnT>
                    <a:lnB w="19050" cap="flat" cmpd="dbl" algn="ctr">
                      <a:solidFill>
                        <a:srgbClr val="000000"/>
                      </a:solidFill>
                      <a:prstDash val="solid"/>
                      <a:round/>
                      <a:headEnd type="none" w="med" len="med"/>
                      <a:tailEnd type="none" w="med" len="med"/>
                    </a:lnB>
                  </a:tcPr>
                </a:tc>
              </a:tr>
              <a:tr h="1584087">
                <a:tc>
                  <a:txBody>
                    <a:bodyPr/>
                    <a:lstStyle/>
                    <a:p>
                      <a:pPr>
                        <a:spcAft>
                          <a:spcPts val="0"/>
                        </a:spcAft>
                      </a:pPr>
                      <a:r>
                        <a:rPr lang="en-US" sz="1500">
                          <a:effectLst/>
                          <a:latin typeface="Times New Roman"/>
                          <a:ea typeface="Times New Roman"/>
                        </a:rPr>
                        <a:t> </a:t>
                      </a:r>
                      <a:endParaRPr lang="en-SG" sz="1000">
                        <a:effectLst/>
                        <a:latin typeface="Times New Roman"/>
                        <a:ea typeface="Times New Roman"/>
                      </a:endParaRPr>
                    </a:p>
                    <a:p>
                      <a:pPr>
                        <a:spcAft>
                          <a:spcPts val="0"/>
                        </a:spcAft>
                      </a:pPr>
                      <a:r>
                        <a:rPr lang="en-US" sz="1500">
                          <a:effectLst/>
                          <a:latin typeface="Times New Roman"/>
                          <a:ea typeface="Times New Roman"/>
                        </a:rPr>
                        <a:t>say again</a:t>
                      </a:r>
                      <a:endParaRPr lang="en-SG" sz="1000">
                        <a:effectLst/>
                        <a:latin typeface="Times New Roman"/>
                        <a:ea typeface="Times New Roman"/>
                      </a:endParaRPr>
                    </a:p>
                    <a:p>
                      <a:pPr>
                        <a:spcBef>
                          <a:spcPts val="1200"/>
                        </a:spcBef>
                        <a:spcAft>
                          <a:spcPts val="300"/>
                        </a:spcAft>
                      </a:pPr>
                      <a:r>
                        <a:rPr lang="en-US" sz="1500" b="1" u="none" strike="noStrike">
                          <a:solidFill>
                            <a:srgbClr val="008000"/>
                          </a:solidFill>
                          <a:effectLst/>
                          <a:latin typeface="Times New Roman"/>
                          <a:ea typeface="Times New Roman"/>
                        </a:rPr>
                        <a:t> </a:t>
                      </a:r>
                      <a:endParaRPr lang="en-SG" sz="800" b="1">
                        <a:effectLst/>
                        <a:latin typeface="Times New Roman"/>
                        <a:ea typeface="Times New Roman"/>
                      </a:endParaRPr>
                    </a:p>
                  </a:txBody>
                  <a:tcPr marL="56575" marR="56575" marT="0" marB="0">
                    <a:lnL>
                      <a:noFill/>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a:txBody>
                    <a:bodyPr/>
                    <a:lstStyle/>
                    <a:p>
                      <a:pPr>
                        <a:spcAft>
                          <a:spcPts val="0"/>
                        </a:spcAft>
                      </a:pPr>
                      <a:r>
                        <a:rPr lang="en-US" sz="1500">
                          <a:effectLst/>
                          <a:latin typeface="Times New Roman"/>
                          <a:ea typeface="Times New Roman"/>
                        </a:rPr>
                        <a:t> </a:t>
                      </a:r>
                      <a:endParaRPr lang="en-SG" sz="1000">
                        <a:effectLst/>
                        <a:latin typeface="Times New Roman"/>
                        <a:ea typeface="Times New Roman"/>
                      </a:endParaRPr>
                    </a:p>
                    <a:p>
                      <a:pPr>
                        <a:spcAft>
                          <a:spcPts val="0"/>
                        </a:spcAft>
                      </a:pPr>
                      <a:r>
                        <a:rPr lang="en-US" sz="1500">
                          <a:effectLst/>
                          <a:latin typeface="Times New Roman"/>
                          <a:ea typeface="Times New Roman"/>
                        </a:rPr>
                        <a:t>can we pay half half</a:t>
                      </a:r>
                      <a:endParaRPr lang="en-SG" sz="1000">
                        <a:effectLst/>
                        <a:latin typeface="Times New Roman"/>
                        <a:ea typeface="Times New Roman"/>
                      </a:endParaRPr>
                    </a:p>
                    <a:p>
                      <a:pPr>
                        <a:spcAft>
                          <a:spcPts val="0"/>
                        </a:spcAft>
                      </a:pPr>
                      <a:r>
                        <a:rPr lang="en-US" sz="1500">
                          <a:effectLst/>
                          <a:latin typeface="Times New Roman"/>
                          <a:ea typeface="Times New Roman"/>
                        </a:rPr>
                        <a:t> </a:t>
                      </a:r>
                      <a:endParaRPr lang="en-SG" sz="1000">
                        <a:effectLst/>
                        <a:latin typeface="Times New Roman"/>
                        <a:ea typeface="Times New Roman"/>
                      </a:endParaRPr>
                    </a:p>
                    <a:p>
                      <a:pPr>
                        <a:spcAft>
                          <a:spcPts val="0"/>
                        </a:spcAft>
                      </a:pPr>
                      <a:r>
                        <a:rPr lang="en-US" sz="1500" b="1" u="none" strike="noStrike">
                          <a:solidFill>
                            <a:srgbClr val="008000"/>
                          </a:solidFill>
                          <a:effectLst/>
                          <a:latin typeface="Times New Roman"/>
                          <a:ea typeface="Times New Roman"/>
                        </a:rPr>
                        <a:t> </a:t>
                      </a:r>
                      <a:endParaRPr lang="en-SG" sz="1000">
                        <a:effectLst/>
                        <a:latin typeface="Times New Roman"/>
                        <a:ea typeface="Times New Roman"/>
                      </a:endParaRPr>
                    </a:p>
                    <a:p>
                      <a:pPr>
                        <a:spcAft>
                          <a:spcPts val="0"/>
                        </a:spcAft>
                      </a:pPr>
                      <a:r>
                        <a:rPr lang="en-US" sz="1500">
                          <a:effectLst/>
                          <a:latin typeface="Times New Roman"/>
                          <a:ea typeface="Times New Roman"/>
                        </a:rPr>
                        <a:t> </a:t>
                      </a:r>
                      <a:endParaRPr lang="en-SG" sz="1000">
                        <a:effectLst/>
                        <a:latin typeface="Times New Roman"/>
                        <a:ea typeface="Times New Roman"/>
                      </a:endParaRPr>
                    </a:p>
                    <a:p>
                      <a:pPr>
                        <a:spcAft>
                          <a:spcPts val="0"/>
                        </a:spcAft>
                      </a:pPr>
                      <a:r>
                        <a:rPr lang="en-US" sz="1500">
                          <a:effectLst/>
                          <a:latin typeface="Times New Roman"/>
                          <a:ea typeface="Times New Roman"/>
                        </a:rPr>
                        <a:t> </a:t>
                      </a:r>
                      <a:endParaRPr lang="en-SG" sz="1000">
                        <a:effectLst/>
                        <a:latin typeface="Times New Roman"/>
                        <a:ea typeface="Times New Roman"/>
                      </a:endParaRPr>
                    </a:p>
                  </a:txBody>
                  <a:tcPr marL="56575" marR="56575" marT="0" marB="0">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a:txBody>
                    <a:bodyPr/>
                    <a:lstStyle/>
                    <a:p>
                      <a:pPr>
                        <a:spcAft>
                          <a:spcPts val="0"/>
                        </a:spcAft>
                      </a:pPr>
                      <a:r>
                        <a:rPr lang="en-US" sz="1500">
                          <a:effectLst/>
                          <a:latin typeface="Times New Roman"/>
                          <a:ea typeface="Times New Roman"/>
                        </a:rPr>
                        <a:t> </a:t>
                      </a:r>
                      <a:endParaRPr lang="en-SG" sz="1000">
                        <a:effectLst/>
                        <a:latin typeface="Times New Roman"/>
                        <a:ea typeface="Times New Roman"/>
                      </a:endParaRPr>
                    </a:p>
                    <a:p>
                      <a:pPr>
                        <a:spcAft>
                          <a:spcPts val="0"/>
                        </a:spcAft>
                      </a:pPr>
                      <a:r>
                        <a:rPr lang="en-US" sz="1500">
                          <a:effectLst/>
                          <a:latin typeface="Times New Roman"/>
                          <a:ea typeface="Times New Roman"/>
                        </a:rPr>
                        <a:t>wait wait wait</a:t>
                      </a:r>
                      <a:endParaRPr lang="en-SG" sz="1000">
                        <a:effectLst/>
                        <a:latin typeface="Times New Roman"/>
                        <a:ea typeface="Times New Roman"/>
                      </a:endParaRPr>
                    </a:p>
                    <a:p>
                      <a:pPr>
                        <a:spcAft>
                          <a:spcPts val="0"/>
                        </a:spcAft>
                      </a:pPr>
                      <a:r>
                        <a:rPr lang="en-US" sz="1500">
                          <a:effectLst/>
                          <a:latin typeface="Times New Roman"/>
                          <a:ea typeface="Times New Roman"/>
                        </a:rPr>
                        <a:t> </a:t>
                      </a:r>
                      <a:endParaRPr lang="en-SG" sz="1000">
                        <a:effectLst/>
                        <a:latin typeface="Times New Roman"/>
                        <a:ea typeface="Times New Roman"/>
                      </a:endParaRPr>
                    </a:p>
                    <a:p>
                      <a:pPr>
                        <a:spcAft>
                          <a:spcPts val="0"/>
                        </a:spcAft>
                      </a:pPr>
                      <a:r>
                        <a:rPr lang="en-US" sz="1500" b="1" u="none" strike="noStrike">
                          <a:solidFill>
                            <a:srgbClr val="008000"/>
                          </a:solidFill>
                          <a:effectLst/>
                          <a:latin typeface="Times New Roman"/>
                          <a:ea typeface="Times New Roman"/>
                        </a:rPr>
                        <a:t> </a:t>
                      </a:r>
                      <a:endParaRPr lang="en-SG" sz="1000">
                        <a:effectLst/>
                        <a:latin typeface="Times New Roman"/>
                        <a:ea typeface="Times New Roman"/>
                      </a:endParaRPr>
                    </a:p>
                    <a:p>
                      <a:pPr>
                        <a:spcAft>
                          <a:spcPts val="0"/>
                        </a:spcAft>
                      </a:pPr>
                      <a:r>
                        <a:rPr lang="en-US" sz="1500" b="1" u="none" strike="noStrike">
                          <a:solidFill>
                            <a:srgbClr val="008000"/>
                          </a:solidFill>
                          <a:effectLst/>
                          <a:latin typeface="Times New Roman"/>
                          <a:ea typeface="Times New Roman"/>
                        </a:rPr>
                        <a:t> </a:t>
                      </a:r>
                      <a:endParaRPr lang="en-SG" sz="1000">
                        <a:effectLst/>
                        <a:latin typeface="Times New Roman"/>
                        <a:ea typeface="Times New Roman"/>
                      </a:endParaRPr>
                    </a:p>
                  </a:txBody>
                  <a:tcPr marL="56575" marR="56575" marT="0" marB="0">
                    <a:lnL w="19050" cap="flat" cmpd="dbl" algn="ctr">
                      <a:solidFill>
                        <a:srgbClr val="000000"/>
                      </a:solidFill>
                      <a:prstDash val="solid"/>
                      <a:round/>
                      <a:headEnd type="none" w="med" len="med"/>
                      <a:tailEnd type="none" w="med" len="med"/>
                    </a:lnL>
                    <a:lnR>
                      <a:noFill/>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r>
              <a:tr h="1357789">
                <a:tc>
                  <a:txBody>
                    <a:bodyPr/>
                    <a:lstStyle/>
                    <a:p>
                      <a:pPr>
                        <a:spcAft>
                          <a:spcPts val="0"/>
                        </a:spcAft>
                      </a:pPr>
                      <a:r>
                        <a:rPr lang="en-US" sz="1500">
                          <a:effectLst/>
                          <a:latin typeface="Times New Roman"/>
                          <a:ea typeface="Times New Roman"/>
                        </a:rPr>
                        <a:t> </a:t>
                      </a:r>
                      <a:endParaRPr lang="en-SG" sz="1000">
                        <a:effectLst/>
                        <a:latin typeface="Times New Roman"/>
                        <a:ea typeface="Times New Roman"/>
                      </a:endParaRPr>
                    </a:p>
                    <a:p>
                      <a:pPr>
                        <a:spcAft>
                          <a:spcPts val="0"/>
                        </a:spcAft>
                      </a:pPr>
                      <a:r>
                        <a:rPr lang="en-US" sz="1500">
                          <a:effectLst/>
                          <a:latin typeface="Times New Roman"/>
                          <a:ea typeface="Times New Roman"/>
                        </a:rPr>
                        <a:t>situation bad lah</a:t>
                      </a:r>
                      <a:endParaRPr lang="en-SG" sz="1000">
                        <a:effectLst/>
                        <a:latin typeface="Times New Roman"/>
                        <a:ea typeface="Times New Roman"/>
                      </a:endParaRPr>
                    </a:p>
                  </a:txBody>
                  <a:tcPr marL="56575" marR="56575" marT="0" marB="0">
                    <a:lnL>
                      <a:noFill/>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a:noFill/>
                    </a:lnB>
                  </a:tcPr>
                </a:tc>
                <a:tc>
                  <a:txBody>
                    <a:bodyPr/>
                    <a:lstStyle/>
                    <a:p>
                      <a:pPr>
                        <a:spcAft>
                          <a:spcPts val="0"/>
                        </a:spcAft>
                      </a:pPr>
                      <a:r>
                        <a:rPr lang="en-US" sz="1500" dirty="0">
                          <a:effectLst/>
                          <a:latin typeface="Times New Roman"/>
                          <a:ea typeface="Times New Roman"/>
                        </a:rPr>
                        <a:t> </a:t>
                      </a:r>
                      <a:endParaRPr lang="en-SG" sz="1000" dirty="0">
                        <a:effectLst/>
                        <a:latin typeface="Times New Roman"/>
                        <a:ea typeface="Times New Roman"/>
                      </a:endParaRPr>
                    </a:p>
                    <a:p>
                      <a:pPr>
                        <a:spcAft>
                          <a:spcPts val="0"/>
                        </a:spcAft>
                      </a:pPr>
                      <a:r>
                        <a:rPr lang="en-US" sz="1500" dirty="0" smtClean="0">
                          <a:effectLst/>
                          <a:latin typeface="Times New Roman"/>
                          <a:ea typeface="Times New Roman"/>
                        </a:rPr>
                        <a:t>clever</a:t>
                      </a:r>
                      <a:r>
                        <a:rPr lang="en-US" sz="1500" baseline="0" dirty="0" smtClean="0">
                          <a:effectLst/>
                          <a:latin typeface="Times New Roman"/>
                          <a:ea typeface="Times New Roman"/>
                        </a:rPr>
                        <a:t> to smoke</a:t>
                      </a:r>
                      <a:endParaRPr lang="en-SG" sz="1000" dirty="0">
                        <a:effectLst/>
                        <a:latin typeface="Times New Roman"/>
                        <a:ea typeface="Times New Roman"/>
                      </a:endParaRPr>
                    </a:p>
                    <a:p>
                      <a:pPr>
                        <a:spcAft>
                          <a:spcPts val="0"/>
                        </a:spcAft>
                      </a:pPr>
                      <a:r>
                        <a:rPr lang="en-US" sz="1500" b="1" u="none" strike="noStrike" dirty="0">
                          <a:solidFill>
                            <a:srgbClr val="008000"/>
                          </a:solidFill>
                          <a:effectLst/>
                          <a:latin typeface="Times New Roman"/>
                          <a:ea typeface="Times New Roman"/>
                        </a:rPr>
                        <a:t> </a:t>
                      </a:r>
                      <a:endParaRPr lang="en-SG" sz="1000" dirty="0">
                        <a:effectLst/>
                        <a:latin typeface="Times New Roman"/>
                        <a:ea typeface="Times New Roman"/>
                      </a:endParaRPr>
                    </a:p>
                    <a:p>
                      <a:pPr>
                        <a:spcAft>
                          <a:spcPts val="0"/>
                        </a:spcAft>
                      </a:pPr>
                      <a:r>
                        <a:rPr lang="en-US" sz="1500" b="1" u="none" strike="noStrike" dirty="0">
                          <a:solidFill>
                            <a:srgbClr val="008000"/>
                          </a:solidFill>
                          <a:effectLst/>
                          <a:latin typeface="Times New Roman"/>
                          <a:ea typeface="Times New Roman"/>
                        </a:rPr>
                        <a:t> </a:t>
                      </a:r>
                      <a:endParaRPr lang="en-SG" sz="1000" dirty="0">
                        <a:effectLst/>
                        <a:latin typeface="Times New Roman"/>
                        <a:ea typeface="Times New Roman"/>
                      </a:endParaRPr>
                    </a:p>
                    <a:p>
                      <a:pPr>
                        <a:spcAft>
                          <a:spcPts val="0"/>
                        </a:spcAft>
                      </a:pPr>
                      <a:r>
                        <a:rPr lang="en-US" sz="1500" b="1" u="none" strike="noStrike" dirty="0">
                          <a:solidFill>
                            <a:srgbClr val="008000"/>
                          </a:solidFill>
                          <a:effectLst/>
                          <a:latin typeface="Times New Roman"/>
                          <a:ea typeface="Times New Roman"/>
                        </a:rPr>
                        <a:t> </a:t>
                      </a:r>
                      <a:endParaRPr lang="en-SG" sz="1000" dirty="0">
                        <a:effectLst/>
                        <a:latin typeface="Times New Roman"/>
                        <a:ea typeface="Times New Roman"/>
                      </a:endParaRPr>
                    </a:p>
                    <a:p>
                      <a:pPr>
                        <a:spcAft>
                          <a:spcPts val="0"/>
                        </a:spcAft>
                      </a:pPr>
                      <a:r>
                        <a:rPr lang="en-US" sz="1500" dirty="0">
                          <a:effectLst/>
                          <a:latin typeface="Times New Roman"/>
                          <a:ea typeface="Times New Roman"/>
                        </a:rPr>
                        <a:t> </a:t>
                      </a:r>
                      <a:endParaRPr lang="en-SG" sz="1000" dirty="0">
                        <a:effectLst/>
                        <a:latin typeface="Times New Roman"/>
                        <a:ea typeface="Times New Roman"/>
                      </a:endParaRPr>
                    </a:p>
                  </a:txBody>
                  <a:tcPr marL="56575" marR="56575" marT="0" marB="0">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a:noFill/>
                    </a:lnB>
                  </a:tcPr>
                </a:tc>
                <a:tc>
                  <a:txBody>
                    <a:bodyPr/>
                    <a:lstStyle/>
                    <a:p>
                      <a:pPr>
                        <a:spcAft>
                          <a:spcPts val="0"/>
                        </a:spcAft>
                      </a:pPr>
                      <a:r>
                        <a:rPr lang="en-US" sz="1500" dirty="0">
                          <a:effectLst/>
                          <a:latin typeface="Times New Roman"/>
                          <a:ea typeface="Times New Roman"/>
                        </a:rPr>
                        <a:t> </a:t>
                      </a:r>
                      <a:endParaRPr lang="en-SG" sz="1000" dirty="0">
                        <a:effectLst/>
                        <a:latin typeface="Times New Roman"/>
                        <a:ea typeface="Times New Roman"/>
                      </a:endParaRPr>
                    </a:p>
                    <a:p>
                      <a:pPr>
                        <a:spcAft>
                          <a:spcPts val="0"/>
                        </a:spcAft>
                      </a:pPr>
                      <a:r>
                        <a:rPr lang="en-US" sz="1500" dirty="0">
                          <a:effectLst/>
                          <a:latin typeface="Times New Roman"/>
                          <a:ea typeface="Times New Roman"/>
                        </a:rPr>
                        <a:t>he always play cheat</a:t>
                      </a:r>
                      <a:endParaRPr lang="en-SG" sz="1000" dirty="0">
                        <a:effectLst/>
                        <a:latin typeface="Times New Roman"/>
                        <a:ea typeface="Times New Roman"/>
                      </a:endParaRPr>
                    </a:p>
                    <a:p>
                      <a:pPr>
                        <a:spcAft>
                          <a:spcPts val="0"/>
                        </a:spcAft>
                      </a:pPr>
                      <a:r>
                        <a:rPr lang="en-US" sz="1500" dirty="0">
                          <a:effectLst/>
                          <a:latin typeface="Times New Roman"/>
                          <a:ea typeface="Times New Roman"/>
                        </a:rPr>
                        <a:t> </a:t>
                      </a:r>
                      <a:endParaRPr lang="en-SG" sz="1000" dirty="0">
                        <a:effectLst/>
                        <a:latin typeface="Times New Roman"/>
                        <a:ea typeface="Times New Roman"/>
                      </a:endParaRPr>
                    </a:p>
                    <a:p>
                      <a:pPr>
                        <a:spcAft>
                          <a:spcPts val="0"/>
                        </a:spcAft>
                      </a:pPr>
                      <a:r>
                        <a:rPr lang="en-US" sz="1500" b="1" u="none" strike="noStrike" dirty="0">
                          <a:solidFill>
                            <a:srgbClr val="008000"/>
                          </a:solidFill>
                          <a:effectLst/>
                          <a:latin typeface="Times New Roman"/>
                          <a:ea typeface="Times New Roman"/>
                        </a:rPr>
                        <a:t> </a:t>
                      </a:r>
                      <a:endParaRPr lang="en-SG" sz="1000" dirty="0">
                        <a:effectLst/>
                        <a:latin typeface="Times New Roman"/>
                        <a:ea typeface="Times New Roman"/>
                      </a:endParaRPr>
                    </a:p>
                    <a:p>
                      <a:pPr>
                        <a:spcAft>
                          <a:spcPts val="0"/>
                        </a:spcAft>
                      </a:pPr>
                      <a:r>
                        <a:rPr lang="en-US" sz="1500" b="1" u="none" strike="noStrike" dirty="0">
                          <a:solidFill>
                            <a:srgbClr val="008000"/>
                          </a:solidFill>
                          <a:effectLst/>
                          <a:latin typeface="Times New Roman"/>
                          <a:ea typeface="Times New Roman"/>
                        </a:rPr>
                        <a:t> </a:t>
                      </a:r>
                      <a:endParaRPr lang="en-SG" sz="1000" dirty="0">
                        <a:effectLst/>
                        <a:latin typeface="Times New Roman"/>
                        <a:ea typeface="Times New Roman"/>
                      </a:endParaRPr>
                    </a:p>
                  </a:txBody>
                  <a:tcPr marL="56575" marR="56575" marT="0" marB="0">
                    <a:lnL w="19050" cap="flat" cmpd="dbl" algn="ctr">
                      <a:solidFill>
                        <a:srgbClr val="000000"/>
                      </a:solidFill>
                      <a:prstDash val="solid"/>
                      <a:round/>
                      <a:headEnd type="none" w="med" len="med"/>
                      <a:tailEnd type="none" w="med" len="med"/>
                    </a:lnL>
                    <a:lnR>
                      <a:noFill/>
                    </a:lnR>
                    <a:lnT w="19050" cap="flat" cmpd="dbl" algn="ctr">
                      <a:solidFill>
                        <a:srgbClr val="000000"/>
                      </a:solidFill>
                      <a:prstDash val="solid"/>
                      <a:round/>
                      <a:headEnd type="none" w="med" len="med"/>
                      <a:tailEnd type="none" w="med" len="med"/>
                    </a:lnT>
                    <a:lnB>
                      <a:noFill/>
                    </a:lnB>
                  </a:tcPr>
                </a:tc>
              </a:tr>
            </a:tbl>
          </a:graphicData>
        </a:graphic>
      </p:graphicFrame>
      <p:sp>
        <p:nvSpPr>
          <p:cNvPr id="5" name="Rectangle 2"/>
          <p:cNvSpPr>
            <a:spLocks noChangeArrowheads="1"/>
          </p:cNvSpPr>
          <p:nvPr/>
        </p:nvSpPr>
        <p:spPr bwMode="auto">
          <a:xfrm>
            <a:off x="2233613" y="1577975"/>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 name="Rectangle 3"/>
          <p:cNvSpPr>
            <a:spLocks noChangeArrowheads="1"/>
          </p:cNvSpPr>
          <p:nvPr/>
        </p:nvSpPr>
        <p:spPr bwMode="auto">
          <a:xfrm>
            <a:off x="2233613" y="40259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370844057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Activity 4</a:t>
            </a:r>
            <a:endParaRPr lang="en-SG" dirty="0"/>
          </a:p>
        </p:txBody>
      </p:sp>
      <p:pic>
        <p:nvPicPr>
          <p:cNvPr id="7170" name="Picture 2"/>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2610995" y="1600200"/>
            <a:ext cx="3922009"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0249542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SG" sz="2700" dirty="0" smtClean="0"/>
              <a:t/>
            </a:r>
            <a:br>
              <a:rPr lang="en-SG" sz="2700" dirty="0" smtClean="0"/>
            </a:br>
            <a:r>
              <a:rPr lang="en-SG" sz="2700" dirty="0" smtClean="0"/>
              <a:t/>
            </a:r>
            <a:br>
              <a:rPr lang="en-SG" sz="2700" dirty="0" smtClean="0"/>
            </a:br>
            <a:r>
              <a:rPr lang="en-SG" sz="2700" dirty="0"/>
              <a:t/>
            </a:r>
            <a:br>
              <a:rPr lang="en-SG" sz="2700" dirty="0"/>
            </a:br>
            <a:r>
              <a:rPr lang="en-US" sz="2700" dirty="0" smtClean="0"/>
              <a:t>ASSIGNMENT 4 (80marks), (max 3/</a:t>
            </a:r>
            <a:r>
              <a:rPr lang="en-US" sz="2700" dirty="0" err="1" smtClean="0"/>
              <a:t>grp</a:t>
            </a:r>
            <a:r>
              <a:rPr lang="en-US" sz="2700" dirty="0" smtClean="0"/>
              <a:t>)</a:t>
            </a:r>
            <a:r>
              <a:rPr lang="en-SG" sz="2700" dirty="0" smtClean="0"/>
              <a:t/>
            </a:r>
            <a:br>
              <a:rPr lang="en-SG" sz="2700" dirty="0" smtClean="0"/>
            </a:br>
            <a:r>
              <a:rPr lang="en-US" sz="2700" dirty="0" smtClean="0"/>
              <a:t>INVENTION &amp; ORAL PRESENTATION</a:t>
            </a:r>
            <a:r>
              <a:rPr lang="en-SG" sz="2700" dirty="0" smtClean="0"/>
              <a:t/>
            </a:r>
            <a:br>
              <a:rPr lang="en-SG" sz="2700" dirty="0" smtClean="0"/>
            </a:br>
            <a:r>
              <a:rPr lang="en-US" dirty="0" smtClean="0"/>
              <a:t> </a:t>
            </a:r>
            <a:r>
              <a:rPr lang="en-SG" dirty="0" smtClean="0"/>
              <a:t/>
            </a:r>
            <a:br>
              <a:rPr lang="en-SG" dirty="0" smtClean="0"/>
            </a:br>
            <a:endParaRPr lang="en-SG" dirty="0"/>
          </a:p>
        </p:txBody>
      </p:sp>
      <p:sp>
        <p:nvSpPr>
          <p:cNvPr id="3" name="Content Placeholder 2"/>
          <p:cNvSpPr>
            <a:spLocks noGrp="1"/>
          </p:cNvSpPr>
          <p:nvPr>
            <p:ph idx="1"/>
          </p:nvPr>
        </p:nvSpPr>
        <p:spPr>
          <a:xfrm>
            <a:off x="467544" y="1700808"/>
            <a:ext cx="8229600" cy="4525963"/>
          </a:xfrm>
        </p:spPr>
        <p:txBody>
          <a:bodyPr>
            <a:normAutofit fontScale="47500" lnSpcReduction="20000"/>
          </a:bodyPr>
          <a:lstStyle/>
          <a:p>
            <a:pPr marL="0" indent="0">
              <a:buNone/>
            </a:pPr>
            <a:r>
              <a:rPr lang="en-US" b="1" u="sng" dirty="0" smtClean="0"/>
              <a:t>Part </a:t>
            </a:r>
            <a:r>
              <a:rPr lang="en-US" b="1" u="sng" dirty="0"/>
              <a:t>1 – Invention (30m</a:t>
            </a:r>
            <a:r>
              <a:rPr lang="en-US" b="1" u="sng" dirty="0" smtClean="0"/>
              <a:t>)</a:t>
            </a:r>
            <a:endParaRPr lang="en-SG" dirty="0"/>
          </a:p>
          <a:p>
            <a:pPr lvl="0"/>
            <a:r>
              <a:rPr lang="en-US" sz="3400" dirty="0"/>
              <a:t>Invent/create something. Make it as incredible, fantastic, bizarre and imaginative as you can!! It does not have to be possible, plausible or probable. It can be whimsical, far-fetched and unbelievable.</a:t>
            </a:r>
            <a:endParaRPr lang="en-SG" sz="3400" dirty="0"/>
          </a:p>
          <a:p>
            <a:r>
              <a:rPr lang="en-US" sz="3400" dirty="0"/>
              <a:t> </a:t>
            </a:r>
            <a:endParaRPr lang="en-SG" sz="3400" dirty="0"/>
          </a:p>
          <a:p>
            <a:r>
              <a:rPr lang="en-US" sz="3400" dirty="0"/>
              <a:t>It can be a Gadget /Appliance /Equipment / Vehicle / Something to wear or apply / Service / Software / </a:t>
            </a:r>
            <a:r>
              <a:rPr lang="en-US" sz="3400" dirty="0" err="1"/>
              <a:t>Programme</a:t>
            </a:r>
            <a:r>
              <a:rPr lang="en-US" sz="3400" dirty="0"/>
              <a:t> / or anything you can think of.</a:t>
            </a:r>
            <a:endParaRPr lang="en-SG" sz="3400" dirty="0"/>
          </a:p>
          <a:p>
            <a:r>
              <a:rPr lang="en-US" sz="3400" dirty="0"/>
              <a:t> </a:t>
            </a:r>
            <a:endParaRPr lang="en-SG" sz="3400" dirty="0"/>
          </a:p>
          <a:p>
            <a:pPr lvl="0"/>
            <a:r>
              <a:rPr lang="en-US" sz="3400" dirty="0"/>
              <a:t>Make a model [mock up] OR illustration [PowerPoint or poster min size: A4, max size: A3] of your invention. </a:t>
            </a:r>
            <a:endParaRPr lang="en-SG" sz="3400" dirty="0"/>
          </a:p>
          <a:p>
            <a:r>
              <a:rPr lang="en-US" sz="3400" dirty="0"/>
              <a:t> </a:t>
            </a:r>
            <a:endParaRPr lang="en-SG" sz="3400" dirty="0"/>
          </a:p>
          <a:p>
            <a:pPr lvl="0"/>
            <a:r>
              <a:rPr lang="en-US" sz="3400" dirty="0"/>
              <a:t>Submit a page-long description of your invention to your tutor in </a:t>
            </a:r>
            <a:r>
              <a:rPr lang="en-US" sz="3400" b="1" dirty="0"/>
              <a:t>week 12</a:t>
            </a:r>
            <a:r>
              <a:rPr lang="en-US" sz="3400" dirty="0"/>
              <a:t>. Describe how your invention works along with its uses and benefits. Ensure that you include all the features of a descriptive text in your submission. [Font: Arial size 12 with double-spacing]</a:t>
            </a:r>
            <a:endParaRPr lang="en-SG" sz="3400" dirty="0"/>
          </a:p>
          <a:p>
            <a:r>
              <a:rPr lang="en-US" sz="3400" dirty="0"/>
              <a:t> </a:t>
            </a:r>
            <a:endParaRPr lang="en-SG" sz="3400" dirty="0"/>
          </a:p>
          <a:p>
            <a:pPr lvl="0"/>
            <a:r>
              <a:rPr lang="en-US" sz="3400" dirty="0"/>
              <a:t>You will be graded according to:</a:t>
            </a:r>
            <a:endParaRPr lang="en-SG" sz="3400" dirty="0"/>
          </a:p>
          <a:p>
            <a:pPr lvl="0"/>
            <a:r>
              <a:rPr lang="en-US" sz="3400" dirty="0"/>
              <a:t>Creativity of your invention (10m)</a:t>
            </a:r>
            <a:endParaRPr lang="en-SG" sz="3400" dirty="0"/>
          </a:p>
          <a:p>
            <a:pPr lvl="0"/>
            <a:r>
              <a:rPr lang="en-US" sz="3400" dirty="0"/>
              <a:t>Quality of your model/illustration (10m)</a:t>
            </a:r>
            <a:endParaRPr lang="en-SG" sz="3400" dirty="0"/>
          </a:p>
          <a:p>
            <a:pPr lvl="0"/>
            <a:r>
              <a:rPr lang="en-US" sz="3400" dirty="0"/>
              <a:t>Your descriptive report of the invention (10m</a:t>
            </a:r>
            <a:r>
              <a:rPr lang="en-US" sz="3400" dirty="0" smtClean="0"/>
              <a:t>).</a:t>
            </a:r>
            <a:endParaRPr lang="en-SG" sz="3400" dirty="0"/>
          </a:p>
        </p:txBody>
      </p:sp>
    </p:spTree>
    <p:extLst>
      <p:ext uri="{BB962C8B-B14F-4D97-AF65-F5344CB8AC3E}">
        <p14:creationId xmlns:p14="http://schemas.microsoft.com/office/powerpoint/2010/main" val="170919533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SG" sz="2700" dirty="0" smtClean="0"/>
              <a:t/>
            </a:r>
            <a:br>
              <a:rPr lang="en-SG" sz="2700" dirty="0" smtClean="0"/>
            </a:br>
            <a:r>
              <a:rPr lang="en-SG" sz="2700" dirty="0" smtClean="0"/>
              <a:t/>
            </a:r>
            <a:br>
              <a:rPr lang="en-SG" sz="2700" dirty="0" smtClean="0"/>
            </a:br>
            <a:r>
              <a:rPr lang="en-SG" sz="2700" dirty="0"/>
              <a:t/>
            </a:r>
            <a:br>
              <a:rPr lang="en-SG" sz="2700" dirty="0"/>
            </a:br>
            <a:r>
              <a:rPr lang="en-US" sz="2700" dirty="0" smtClean="0"/>
              <a:t>ASSIGNMENT 4 (80marks), (max 3/</a:t>
            </a:r>
            <a:r>
              <a:rPr lang="en-US" sz="2700" dirty="0" err="1" smtClean="0"/>
              <a:t>grp</a:t>
            </a:r>
            <a:r>
              <a:rPr lang="en-US" sz="2700" dirty="0" smtClean="0"/>
              <a:t>)</a:t>
            </a:r>
            <a:r>
              <a:rPr lang="en-SG" sz="2700" dirty="0" smtClean="0"/>
              <a:t/>
            </a:r>
            <a:br>
              <a:rPr lang="en-SG" sz="2700" dirty="0" smtClean="0"/>
            </a:br>
            <a:r>
              <a:rPr lang="en-US" sz="2700" dirty="0" smtClean="0"/>
              <a:t>INVENTION &amp; ORAL PRESENTATION</a:t>
            </a:r>
            <a:r>
              <a:rPr lang="en-SG" sz="2700" dirty="0" smtClean="0"/>
              <a:t/>
            </a:r>
            <a:br>
              <a:rPr lang="en-SG" sz="2700" dirty="0" smtClean="0"/>
            </a:br>
            <a:r>
              <a:rPr lang="en-US" dirty="0" smtClean="0"/>
              <a:t> </a:t>
            </a:r>
            <a:r>
              <a:rPr lang="en-SG" dirty="0" smtClean="0"/>
              <a:t/>
            </a:r>
            <a:br>
              <a:rPr lang="en-SG" dirty="0" smtClean="0"/>
            </a:br>
            <a:endParaRPr lang="en-SG" dirty="0"/>
          </a:p>
        </p:txBody>
      </p:sp>
      <p:sp>
        <p:nvSpPr>
          <p:cNvPr id="3" name="Content Placeholder 2"/>
          <p:cNvSpPr>
            <a:spLocks noGrp="1"/>
          </p:cNvSpPr>
          <p:nvPr>
            <p:ph idx="1"/>
          </p:nvPr>
        </p:nvSpPr>
        <p:spPr>
          <a:xfrm>
            <a:off x="467544" y="1700808"/>
            <a:ext cx="8229600" cy="4525963"/>
          </a:xfrm>
        </p:spPr>
        <p:txBody>
          <a:bodyPr>
            <a:normAutofit fontScale="47500" lnSpcReduction="20000"/>
          </a:bodyPr>
          <a:lstStyle/>
          <a:p>
            <a:pPr marL="0" indent="0">
              <a:buNone/>
            </a:pPr>
            <a:r>
              <a:rPr lang="en-US" b="1" u="sng" dirty="0" smtClean="0"/>
              <a:t>Part 2 - Oral Presentation 5mins (50m)</a:t>
            </a:r>
            <a:r>
              <a:rPr lang="en-US" dirty="0" smtClean="0"/>
              <a:t> </a:t>
            </a:r>
            <a:endParaRPr lang="en-SG" dirty="0" smtClean="0"/>
          </a:p>
          <a:p>
            <a:pPr lvl="0"/>
            <a:r>
              <a:rPr lang="en-US" sz="3400" dirty="0" smtClean="0"/>
              <a:t>Imagine that your classmates are potential buyers of your invention. You are to try your best to “sell” your invention using persuasive language. Present/display or demonstrate (if possible) your invention using excellent adjectives to convince the audience of its wonders.  You are to be dressed professionally. Each team member presents one of the following segments:</a:t>
            </a:r>
            <a:endParaRPr lang="en-SG" sz="3400" dirty="0" smtClean="0"/>
          </a:p>
          <a:p>
            <a:pPr lvl="0"/>
            <a:r>
              <a:rPr lang="en-US" sz="3400" dirty="0" smtClean="0"/>
              <a:t>appearance &amp; features [use of nouns &amp; adjectives/vocabulary - descriptive] </a:t>
            </a:r>
            <a:endParaRPr lang="en-SG" sz="3400" dirty="0" smtClean="0"/>
          </a:p>
          <a:p>
            <a:pPr lvl="0"/>
            <a:r>
              <a:rPr lang="en-US" sz="3400" dirty="0" smtClean="0"/>
              <a:t>purpose &amp; functions </a:t>
            </a:r>
            <a:r>
              <a:rPr lang="en-US" sz="3400" dirty="0" err="1" smtClean="0"/>
              <a:t>ie</a:t>
            </a:r>
            <a:r>
              <a:rPr lang="en-US" sz="3400" dirty="0" smtClean="0"/>
              <a:t> how it works [use of adverbs &amp; verbs - instructive]</a:t>
            </a:r>
            <a:r>
              <a:rPr lang="en-US" sz="3400" b="1" dirty="0" smtClean="0"/>
              <a:t> </a:t>
            </a:r>
            <a:endParaRPr lang="en-SG" sz="3400" dirty="0" smtClean="0"/>
          </a:p>
          <a:p>
            <a:pPr lvl="0"/>
            <a:r>
              <a:rPr lang="en-US" sz="3400" dirty="0" smtClean="0"/>
              <a:t>potential benefits to your buyers [use of persuasive language]</a:t>
            </a:r>
            <a:endParaRPr lang="en-SG" sz="3400" dirty="0" smtClean="0"/>
          </a:p>
          <a:p>
            <a:pPr marL="0" indent="0">
              <a:buNone/>
            </a:pPr>
            <a:endParaRPr lang="en-SG" sz="3400" dirty="0" smtClean="0"/>
          </a:p>
          <a:p>
            <a:pPr lvl="0"/>
            <a:r>
              <a:rPr lang="en-US" sz="3400" dirty="0" smtClean="0"/>
              <a:t>You are graded on: </a:t>
            </a:r>
            <a:endParaRPr lang="en-SG" sz="3400" dirty="0" smtClean="0"/>
          </a:p>
          <a:p>
            <a:pPr marL="971550" lvl="1" indent="-514350">
              <a:buFont typeface="+mj-lt"/>
              <a:buAutoNum type="alphaLcParenR"/>
            </a:pPr>
            <a:r>
              <a:rPr lang="en-US" sz="3400" dirty="0" smtClean="0"/>
              <a:t>your narration of the segment of the invention – use of language, organization of speech (15m - individual)</a:t>
            </a:r>
            <a:endParaRPr lang="en-SG" sz="3400" dirty="0" smtClean="0"/>
          </a:p>
          <a:p>
            <a:pPr marL="971550" lvl="1" indent="-514350">
              <a:buFont typeface="+mj-lt"/>
              <a:buAutoNum type="alphaLcParenR"/>
            </a:pPr>
            <a:r>
              <a:rPr lang="en-US" sz="3400" dirty="0" smtClean="0"/>
              <a:t>delivery of speech (20m - individual)</a:t>
            </a:r>
            <a:endParaRPr lang="en-SG" sz="3400" dirty="0" smtClean="0"/>
          </a:p>
          <a:p>
            <a:pPr marL="1371600" lvl="2" indent="-457200">
              <a:buFont typeface="+mj-lt"/>
              <a:buAutoNum type="arabicPeriod"/>
            </a:pPr>
            <a:r>
              <a:rPr lang="en-US" sz="3400" dirty="0" smtClean="0"/>
              <a:t>   verbal: clarity/confidence/tone of voice, pronunciation, pace, volume, pitch</a:t>
            </a:r>
            <a:endParaRPr lang="en-SG" sz="3400" dirty="0" smtClean="0"/>
          </a:p>
          <a:p>
            <a:pPr marL="1371600" lvl="2" indent="-457200">
              <a:buFont typeface="+mj-lt"/>
              <a:buAutoNum type="arabicPeriod"/>
            </a:pPr>
            <a:r>
              <a:rPr lang="en-US" sz="3400" dirty="0" smtClean="0"/>
              <a:t>   non-verbal: eye-contact, gestures, movement, posture</a:t>
            </a:r>
            <a:endParaRPr lang="en-SG" sz="3400" dirty="0" smtClean="0"/>
          </a:p>
          <a:p>
            <a:pPr marL="514350" indent="-514350">
              <a:buFont typeface="+mj-lt"/>
              <a:buAutoNum type="alphaLcParenR"/>
            </a:pPr>
            <a:endParaRPr lang="en-SG" sz="3400" dirty="0" smtClean="0"/>
          </a:p>
          <a:p>
            <a:pPr marL="971550" lvl="1" indent="-514350">
              <a:buFont typeface="+mj-lt"/>
              <a:buAutoNum type="alphaLcParenR"/>
            </a:pPr>
            <a:r>
              <a:rPr lang="en-US" sz="3400" dirty="0" smtClean="0"/>
              <a:t>Appearance: grooming &amp; appropriateness of attire (5m - individual)</a:t>
            </a:r>
            <a:endParaRPr lang="en-SG" sz="3400" dirty="0"/>
          </a:p>
          <a:p>
            <a:pPr marL="971550" lvl="1" indent="-514350">
              <a:buFont typeface="+mj-lt"/>
              <a:buAutoNum type="alphaLcParenR"/>
            </a:pPr>
            <a:r>
              <a:rPr lang="en-US" sz="3400" dirty="0" smtClean="0"/>
              <a:t>Teamwork </a:t>
            </a:r>
            <a:r>
              <a:rPr lang="en-US" sz="3400" dirty="0"/>
              <a:t>(10m): cooperation, flow, cohesion &amp; harmony of presentation</a:t>
            </a:r>
            <a:endParaRPr lang="en-SG" sz="3400" dirty="0"/>
          </a:p>
          <a:p>
            <a:endParaRPr lang="en-SG" dirty="0"/>
          </a:p>
        </p:txBody>
      </p:sp>
    </p:spTree>
    <p:extLst>
      <p:ext uri="{BB962C8B-B14F-4D97-AF65-F5344CB8AC3E}">
        <p14:creationId xmlns:p14="http://schemas.microsoft.com/office/powerpoint/2010/main" val="117305435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SG" dirty="0" smtClean="0"/>
              <a:t>TOPICS</a:t>
            </a:r>
            <a:br>
              <a:rPr lang="en-SG" dirty="0" smtClean="0"/>
            </a:br>
            <a:endParaRPr lang="en-SG" dirty="0"/>
          </a:p>
        </p:txBody>
      </p:sp>
      <p:sp>
        <p:nvSpPr>
          <p:cNvPr id="3" name="Content Placeholder 2"/>
          <p:cNvSpPr>
            <a:spLocks noGrp="1"/>
          </p:cNvSpPr>
          <p:nvPr>
            <p:ph idx="1"/>
          </p:nvPr>
        </p:nvSpPr>
        <p:spPr/>
        <p:txBody>
          <a:bodyPr>
            <a:normAutofit/>
          </a:bodyPr>
          <a:lstStyle/>
          <a:p>
            <a:pPr marL="514350" indent="-514350">
              <a:buFont typeface="+mj-lt"/>
              <a:buAutoNum type="arabicPeriod"/>
            </a:pPr>
            <a:r>
              <a:rPr lang="en-SG" dirty="0" smtClean="0"/>
              <a:t> Common Expressions and Standard English</a:t>
            </a:r>
          </a:p>
          <a:p>
            <a:pPr marL="514350" indent="-514350">
              <a:buFont typeface="+mj-lt"/>
              <a:buAutoNum type="arabicPeriod"/>
            </a:pPr>
            <a:r>
              <a:rPr lang="en-SG" dirty="0" smtClean="0"/>
              <a:t>Sentence Structure &amp; Informative Texts</a:t>
            </a:r>
          </a:p>
          <a:p>
            <a:pPr marL="514350" indent="-514350">
              <a:buFont typeface="+mj-lt"/>
              <a:buAutoNum type="arabicPeriod"/>
            </a:pPr>
            <a:r>
              <a:rPr lang="en-SG" dirty="0" smtClean="0"/>
              <a:t>Parts of Speech &amp; Descriptive Texts</a:t>
            </a:r>
          </a:p>
          <a:p>
            <a:pPr marL="514350" indent="-514350">
              <a:buFont typeface="+mj-lt"/>
              <a:buAutoNum type="arabicPeriod"/>
            </a:pPr>
            <a:r>
              <a:rPr lang="en-SG" dirty="0" smtClean="0"/>
              <a:t>Vocabulary &amp; Instructive Texts</a:t>
            </a:r>
          </a:p>
          <a:p>
            <a:pPr marL="514350" indent="-514350">
              <a:buFont typeface="+mj-lt"/>
              <a:buAutoNum type="arabicPeriod"/>
            </a:pPr>
            <a:r>
              <a:rPr lang="en-SG" dirty="0" smtClean="0"/>
              <a:t>Errors in Usage &amp; Persuasive Texts</a:t>
            </a:r>
          </a:p>
          <a:p>
            <a:pPr marL="514350" indent="-514350">
              <a:buFont typeface="+mj-lt"/>
              <a:buAutoNum type="arabicPeriod"/>
            </a:pPr>
            <a:r>
              <a:rPr lang="en-SG" dirty="0" smtClean="0"/>
              <a:t>Introduction to Phonetics 1</a:t>
            </a:r>
          </a:p>
          <a:p>
            <a:pPr marL="514350" indent="-514350">
              <a:buFont typeface="+mj-lt"/>
              <a:buAutoNum type="arabicPeriod"/>
            </a:pPr>
            <a:r>
              <a:rPr lang="en-SG" dirty="0" smtClean="0"/>
              <a:t>Introduction to Phonetics 2</a:t>
            </a:r>
          </a:p>
          <a:p>
            <a:endParaRPr lang="en-SG" dirty="0"/>
          </a:p>
        </p:txBody>
      </p:sp>
    </p:spTree>
    <p:extLst>
      <p:ext uri="{BB962C8B-B14F-4D97-AF65-F5344CB8AC3E}">
        <p14:creationId xmlns:p14="http://schemas.microsoft.com/office/powerpoint/2010/main" val="29701459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SG"/>
          </a:p>
        </p:txBody>
      </p:sp>
      <p:pic>
        <p:nvPicPr>
          <p:cNvPr id="2050" name="Picture 2"/>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1691463" y="2959379"/>
            <a:ext cx="5761074" cy="18076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1739004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SG" dirty="0"/>
          </a:p>
        </p:txBody>
      </p:sp>
      <p:sp>
        <p:nvSpPr>
          <p:cNvPr id="3" name="Content Placeholder 2"/>
          <p:cNvSpPr>
            <a:spLocks noGrp="1"/>
          </p:cNvSpPr>
          <p:nvPr>
            <p:ph idx="1"/>
          </p:nvPr>
        </p:nvSpPr>
        <p:spPr/>
        <p:txBody>
          <a:bodyPr>
            <a:normAutofit/>
          </a:bodyPr>
          <a:lstStyle/>
          <a:p>
            <a:r>
              <a:rPr lang="en-US" dirty="0">
                <a:ea typeface="Times New Roman"/>
              </a:rPr>
              <a:t>L</a:t>
            </a:r>
            <a:r>
              <a:rPr lang="en-US" dirty="0" smtClean="0">
                <a:effectLst/>
                <a:ea typeface="Times New Roman"/>
              </a:rPr>
              <a:t>ook at common expressions and check if these are universally understood among speakers of Standard English. </a:t>
            </a:r>
          </a:p>
          <a:p>
            <a:r>
              <a:rPr lang="en-US" dirty="0">
                <a:ea typeface="Times New Roman"/>
              </a:rPr>
              <a:t>B</a:t>
            </a:r>
            <a:r>
              <a:rPr lang="en-US" dirty="0" smtClean="0">
                <a:effectLst/>
                <a:ea typeface="Times New Roman"/>
              </a:rPr>
              <a:t>e aware of the Standard English equivalents and be able to use them appropriately</a:t>
            </a:r>
          </a:p>
          <a:p>
            <a:r>
              <a:rPr lang="en-US" dirty="0" smtClean="0"/>
              <a:t>Can you switch from Standard English to </a:t>
            </a:r>
            <a:r>
              <a:rPr lang="en-US" dirty="0" err="1" smtClean="0"/>
              <a:t>Singlish</a:t>
            </a:r>
            <a:r>
              <a:rPr lang="en-US" dirty="0" smtClean="0"/>
              <a:t>? Are you able to speak Standard English appropriately in everyday situations?</a:t>
            </a:r>
            <a:endParaRPr lang="en-SG" dirty="0"/>
          </a:p>
        </p:txBody>
      </p:sp>
    </p:spTree>
    <p:extLst>
      <p:ext uri="{BB962C8B-B14F-4D97-AF65-F5344CB8AC3E}">
        <p14:creationId xmlns:p14="http://schemas.microsoft.com/office/powerpoint/2010/main" val="56721454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Activity 1</a:t>
            </a:r>
            <a:endParaRPr lang="en-SG"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4226367888"/>
              </p:ext>
            </p:extLst>
          </p:nvPr>
        </p:nvGraphicFramePr>
        <p:xfrm>
          <a:off x="1760220" y="3040221"/>
          <a:ext cx="2811780" cy="3291840"/>
        </p:xfrm>
        <a:graphic>
          <a:graphicData uri="http://schemas.openxmlformats.org/drawingml/2006/table">
            <a:tbl>
              <a:tblPr/>
              <a:tblGrid>
                <a:gridCol w="2811780"/>
              </a:tblGrid>
              <a:tr h="0">
                <a:tc>
                  <a:txBody>
                    <a:bodyPr/>
                    <a:lstStyle/>
                    <a:p>
                      <a:pPr algn="just">
                        <a:spcAft>
                          <a:spcPts val="0"/>
                        </a:spcAft>
                      </a:pPr>
                      <a:r>
                        <a:rPr lang="en-US" sz="2400" b="1" dirty="0">
                          <a:effectLst/>
                          <a:latin typeface="Times New Roman"/>
                          <a:ea typeface="Times New Roman"/>
                        </a:rPr>
                        <a:t>Given phrase</a:t>
                      </a:r>
                      <a:endParaRPr lang="en-SG" sz="2400" b="1" dirty="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just">
                        <a:spcAft>
                          <a:spcPts val="0"/>
                        </a:spcAft>
                      </a:pPr>
                      <a:r>
                        <a:rPr lang="en-US" sz="2400" b="0" dirty="0">
                          <a:effectLst/>
                          <a:latin typeface="Times New Roman"/>
                          <a:ea typeface="Times New Roman"/>
                        </a:rPr>
                        <a:t>You better don’t go </a:t>
                      </a:r>
                      <a:r>
                        <a:rPr lang="en-US" sz="2400" b="0" dirty="0" smtClean="0">
                          <a:effectLst/>
                          <a:latin typeface="Times New Roman"/>
                          <a:ea typeface="Times New Roman"/>
                        </a:rPr>
                        <a:t>…</a:t>
                      </a:r>
                    </a:p>
                    <a:p>
                      <a:pPr algn="just">
                        <a:spcAft>
                          <a:spcPts val="0"/>
                        </a:spcAft>
                      </a:pPr>
                      <a:endParaRPr lang="en-SG" sz="2400" b="1" dirty="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6163">
                <a:tc>
                  <a:txBody>
                    <a:bodyPr/>
                    <a:lstStyle/>
                    <a:p>
                      <a:pPr algn="just">
                        <a:spcAft>
                          <a:spcPts val="0"/>
                        </a:spcAft>
                      </a:pPr>
                      <a:r>
                        <a:rPr lang="en-US" sz="2400" b="0" dirty="0">
                          <a:effectLst/>
                          <a:latin typeface="Times New Roman"/>
                          <a:ea typeface="Times New Roman"/>
                        </a:rPr>
                        <a:t>One dollar </a:t>
                      </a:r>
                      <a:r>
                        <a:rPr lang="en-US" sz="2400" b="0" dirty="0" smtClean="0">
                          <a:effectLst/>
                          <a:latin typeface="Times New Roman"/>
                          <a:ea typeface="Times New Roman"/>
                        </a:rPr>
                        <a:t>one</a:t>
                      </a:r>
                    </a:p>
                    <a:p>
                      <a:pPr algn="just">
                        <a:spcAft>
                          <a:spcPts val="0"/>
                        </a:spcAft>
                      </a:pPr>
                      <a:endParaRPr lang="en-SG" sz="2400" b="1" dirty="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just">
                        <a:spcAft>
                          <a:spcPts val="0"/>
                        </a:spcAft>
                      </a:pPr>
                      <a:r>
                        <a:rPr lang="en-US" sz="2400" b="0" dirty="0">
                          <a:effectLst/>
                          <a:latin typeface="Times New Roman"/>
                          <a:ea typeface="Times New Roman"/>
                        </a:rPr>
                        <a:t>Thank you.  Can I follow you or not</a:t>
                      </a:r>
                      <a:r>
                        <a:rPr lang="en-US" sz="2400" b="0" dirty="0" smtClean="0">
                          <a:effectLst/>
                          <a:latin typeface="Times New Roman"/>
                          <a:ea typeface="Times New Roman"/>
                        </a:rPr>
                        <a:t>?</a:t>
                      </a:r>
                    </a:p>
                    <a:p>
                      <a:pPr algn="just">
                        <a:spcAft>
                          <a:spcPts val="0"/>
                        </a:spcAft>
                      </a:pPr>
                      <a:endParaRPr lang="en-SG" sz="2400" b="1" dirty="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385995877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Activity 1</a:t>
            </a:r>
            <a:endParaRPr lang="en-SG"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2498087525"/>
              </p:ext>
            </p:extLst>
          </p:nvPr>
        </p:nvGraphicFramePr>
        <p:xfrm>
          <a:off x="1760220" y="3040221"/>
          <a:ext cx="5623560" cy="3017520"/>
        </p:xfrm>
        <a:graphic>
          <a:graphicData uri="http://schemas.openxmlformats.org/drawingml/2006/table">
            <a:tbl>
              <a:tblPr/>
              <a:tblGrid>
                <a:gridCol w="2811780"/>
                <a:gridCol w="2811780"/>
              </a:tblGrid>
              <a:tr h="0">
                <a:tc>
                  <a:txBody>
                    <a:bodyPr/>
                    <a:lstStyle/>
                    <a:p>
                      <a:pPr algn="just">
                        <a:spcAft>
                          <a:spcPts val="0"/>
                        </a:spcAft>
                      </a:pPr>
                      <a:r>
                        <a:rPr lang="en-US" sz="1800" b="1" dirty="0">
                          <a:effectLst/>
                          <a:latin typeface="Times New Roman"/>
                          <a:ea typeface="Times New Roman"/>
                        </a:rPr>
                        <a:t>Given phrase</a:t>
                      </a:r>
                      <a:endParaRPr lang="en-SG" sz="1800" b="1" dirty="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800" b="1">
                          <a:effectLst/>
                          <a:latin typeface="Times New Roman"/>
                          <a:ea typeface="Times New Roman"/>
                        </a:rPr>
                        <a:t>Suggested answer </a:t>
                      </a:r>
                      <a:endParaRPr lang="en-SG" sz="1800" b="1">
                        <a:effectLst/>
                        <a:latin typeface="Times New Roman"/>
                        <a:ea typeface="Times New Roman"/>
                      </a:endParaRPr>
                    </a:p>
                    <a:p>
                      <a:pPr algn="just">
                        <a:spcAft>
                          <a:spcPts val="0"/>
                        </a:spcAft>
                      </a:pPr>
                      <a:r>
                        <a:rPr lang="en-US" sz="1800" b="1">
                          <a:effectLst/>
                          <a:latin typeface="Times New Roman"/>
                          <a:ea typeface="Times New Roman"/>
                        </a:rPr>
                        <a:t>(Accept other suitable alternatives)</a:t>
                      </a:r>
                      <a:endParaRPr lang="en-SG" sz="1800" b="1">
                        <a:effectLst/>
                        <a:latin typeface="Times New Roman"/>
                        <a:ea typeface="Times New Roman"/>
                      </a:endParaRPr>
                    </a:p>
                    <a:p>
                      <a:pPr algn="just">
                        <a:spcAft>
                          <a:spcPts val="0"/>
                        </a:spcAft>
                      </a:pPr>
                      <a:r>
                        <a:rPr lang="en-US" sz="1800" b="1">
                          <a:effectLst/>
                          <a:latin typeface="Times New Roman"/>
                          <a:ea typeface="Times New Roman"/>
                        </a:rPr>
                        <a:t> </a:t>
                      </a:r>
                      <a:endParaRPr lang="en-SG" sz="1800" b="1">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just">
                        <a:spcAft>
                          <a:spcPts val="0"/>
                        </a:spcAft>
                      </a:pPr>
                      <a:r>
                        <a:rPr lang="en-US" sz="1800" b="0">
                          <a:effectLst/>
                          <a:latin typeface="Times New Roman"/>
                          <a:ea typeface="Times New Roman"/>
                        </a:rPr>
                        <a:t>You better don’t go …</a:t>
                      </a:r>
                      <a:endParaRPr lang="en-SG" sz="1800" b="1">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800" b="0" u="sng">
                          <a:effectLst/>
                          <a:latin typeface="Times New Roman"/>
                          <a:ea typeface="Times New Roman"/>
                        </a:rPr>
                        <a:t>You had better not go …</a:t>
                      </a:r>
                      <a:endParaRPr lang="en-SG" sz="1800" b="1">
                        <a:effectLst/>
                        <a:latin typeface="Times New Roman"/>
                        <a:ea typeface="Times New Roman"/>
                      </a:endParaRPr>
                    </a:p>
                    <a:p>
                      <a:pPr algn="just">
                        <a:spcAft>
                          <a:spcPts val="0"/>
                        </a:spcAft>
                      </a:pPr>
                      <a:r>
                        <a:rPr lang="en-US" sz="1800" b="0">
                          <a:effectLst/>
                          <a:latin typeface="Times New Roman"/>
                          <a:ea typeface="Times New Roman"/>
                        </a:rPr>
                        <a:t> </a:t>
                      </a:r>
                      <a:endParaRPr lang="en-SG" sz="1800" b="1">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just">
                        <a:spcAft>
                          <a:spcPts val="0"/>
                        </a:spcAft>
                      </a:pPr>
                      <a:r>
                        <a:rPr lang="en-US" sz="1800" b="0">
                          <a:effectLst/>
                          <a:latin typeface="Times New Roman"/>
                          <a:ea typeface="Times New Roman"/>
                        </a:rPr>
                        <a:t>One dollar one</a:t>
                      </a:r>
                      <a:endParaRPr lang="en-SG" sz="1800" b="1">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800" b="0" u="sng">
                          <a:effectLst/>
                          <a:latin typeface="Times New Roman"/>
                          <a:ea typeface="Times New Roman"/>
                        </a:rPr>
                        <a:t>A/One dollar each</a:t>
                      </a:r>
                      <a:endParaRPr lang="en-SG" sz="1800" b="1">
                        <a:effectLst/>
                        <a:latin typeface="Times New Roman"/>
                        <a:ea typeface="Times New Roman"/>
                      </a:endParaRPr>
                    </a:p>
                    <a:p>
                      <a:pPr algn="just">
                        <a:spcAft>
                          <a:spcPts val="0"/>
                        </a:spcAft>
                      </a:pPr>
                      <a:r>
                        <a:rPr lang="en-US" sz="1800" b="0">
                          <a:effectLst/>
                          <a:latin typeface="Times New Roman"/>
                          <a:ea typeface="Times New Roman"/>
                        </a:rPr>
                        <a:t> </a:t>
                      </a:r>
                      <a:endParaRPr lang="en-SG" sz="1800" b="1">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just">
                        <a:spcAft>
                          <a:spcPts val="0"/>
                        </a:spcAft>
                      </a:pPr>
                      <a:r>
                        <a:rPr lang="en-US" sz="1800" b="0">
                          <a:effectLst/>
                          <a:latin typeface="Times New Roman"/>
                          <a:ea typeface="Times New Roman"/>
                        </a:rPr>
                        <a:t>Thank you.  Can I follow you or not?</a:t>
                      </a:r>
                      <a:endParaRPr lang="en-SG" sz="1800" b="1">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800" b="0" u="sng" dirty="0">
                          <a:effectLst/>
                          <a:latin typeface="Times New Roman"/>
                          <a:ea typeface="Times New Roman"/>
                        </a:rPr>
                        <a:t>Thank you.  Can I take a ride?</a:t>
                      </a:r>
                      <a:endParaRPr lang="en-SG" sz="1800" b="1" dirty="0">
                        <a:effectLst/>
                        <a:latin typeface="Times New Roman"/>
                        <a:ea typeface="Times New Roman"/>
                      </a:endParaRPr>
                    </a:p>
                    <a:p>
                      <a:pPr algn="just">
                        <a:spcAft>
                          <a:spcPts val="0"/>
                        </a:spcAft>
                      </a:pPr>
                      <a:r>
                        <a:rPr lang="en-US" sz="1800" b="0" dirty="0">
                          <a:effectLst/>
                          <a:latin typeface="Times New Roman"/>
                          <a:ea typeface="Times New Roman"/>
                        </a:rPr>
                        <a:t> </a:t>
                      </a:r>
                      <a:endParaRPr lang="en-SG" sz="1800" b="1" dirty="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67079838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Activity 2</a:t>
            </a:r>
            <a:r>
              <a:rPr lang="en-SG" b="1" dirty="0" smtClean="0"/>
              <a:t/>
            </a:r>
            <a:br>
              <a:rPr lang="en-SG" b="1" dirty="0" smtClean="0"/>
            </a:br>
            <a:endParaRPr lang="en-SG" dirty="0"/>
          </a:p>
        </p:txBody>
      </p:sp>
      <p:sp>
        <p:nvSpPr>
          <p:cNvPr id="3" name="Content Placeholder 2"/>
          <p:cNvSpPr>
            <a:spLocks noGrp="1"/>
          </p:cNvSpPr>
          <p:nvPr>
            <p:ph idx="1"/>
          </p:nvPr>
        </p:nvSpPr>
        <p:spPr/>
        <p:txBody>
          <a:bodyPr>
            <a:noAutofit/>
          </a:bodyPr>
          <a:lstStyle/>
          <a:p>
            <a:pPr marL="0" indent="0">
              <a:buNone/>
            </a:pPr>
            <a:r>
              <a:rPr lang="en-US" sz="1800" dirty="0"/>
              <a:t> </a:t>
            </a:r>
            <a:r>
              <a:rPr lang="en-US" sz="1800" dirty="0" smtClean="0"/>
              <a:t>Work </a:t>
            </a:r>
            <a:r>
              <a:rPr lang="en-US" sz="1800" dirty="0"/>
              <a:t>as a pair for this activity</a:t>
            </a:r>
            <a:r>
              <a:rPr lang="en-US" sz="1800" dirty="0" smtClean="0"/>
              <a:t>.</a:t>
            </a:r>
            <a:endParaRPr lang="en-SG" sz="1800" b="1" dirty="0"/>
          </a:p>
          <a:p>
            <a:pPr lvl="0"/>
            <a:r>
              <a:rPr lang="en-US" sz="1800" b="1" u="sng" dirty="0" smtClean="0"/>
              <a:t>Possible </a:t>
            </a:r>
            <a:r>
              <a:rPr lang="en-US" sz="1800" b="1" u="sng" dirty="0"/>
              <a:t>social situations:</a:t>
            </a:r>
            <a:endParaRPr lang="en-SG" sz="1800" b="1" dirty="0"/>
          </a:p>
          <a:p>
            <a:pPr lvl="0"/>
            <a:r>
              <a:rPr lang="en-US" sz="1800" dirty="0"/>
              <a:t>On the bus/taxi/ train</a:t>
            </a:r>
            <a:endParaRPr lang="en-SG" sz="1800" b="1" dirty="0"/>
          </a:p>
          <a:p>
            <a:pPr lvl="0"/>
            <a:r>
              <a:rPr lang="en-US" sz="1800" dirty="0"/>
              <a:t>At a food court/ restaurant/ fast food joint/ hawker </a:t>
            </a:r>
            <a:r>
              <a:rPr lang="en-US" sz="1800" dirty="0" err="1"/>
              <a:t>centre</a:t>
            </a:r>
            <a:endParaRPr lang="en-SG" sz="1800" b="1" dirty="0"/>
          </a:p>
          <a:p>
            <a:pPr lvl="0"/>
            <a:r>
              <a:rPr lang="en-US" sz="1800" dirty="0"/>
              <a:t>In the classroom</a:t>
            </a:r>
            <a:endParaRPr lang="en-SG" sz="1800" b="1" dirty="0"/>
          </a:p>
          <a:p>
            <a:pPr lvl="0"/>
            <a:r>
              <a:rPr lang="en-US" sz="1800" dirty="0"/>
              <a:t>After a test/an examination</a:t>
            </a:r>
            <a:endParaRPr lang="en-SG" sz="1800" b="1" dirty="0"/>
          </a:p>
          <a:p>
            <a:pPr lvl="0"/>
            <a:r>
              <a:rPr lang="en-US" sz="1800" dirty="0"/>
              <a:t>At the cinema</a:t>
            </a:r>
            <a:endParaRPr lang="en-SG" sz="1800" b="1" dirty="0"/>
          </a:p>
          <a:p>
            <a:pPr lvl="0"/>
            <a:r>
              <a:rPr lang="en-US" sz="1800" dirty="0"/>
              <a:t>At a party</a:t>
            </a:r>
            <a:endParaRPr lang="en-SG" sz="1800" b="1" dirty="0"/>
          </a:p>
          <a:p>
            <a:pPr lvl="0"/>
            <a:r>
              <a:rPr lang="en-US" sz="1800" dirty="0"/>
              <a:t>At the hairdresser’s</a:t>
            </a:r>
            <a:endParaRPr lang="en-SG" sz="1800" b="1" dirty="0"/>
          </a:p>
          <a:p>
            <a:pPr lvl="0"/>
            <a:r>
              <a:rPr lang="en-US" sz="1800" dirty="0"/>
              <a:t>At a shopping </a:t>
            </a:r>
            <a:r>
              <a:rPr lang="en-US" sz="1800" dirty="0" err="1" smtClean="0"/>
              <a:t>centre</a:t>
            </a:r>
            <a:r>
              <a:rPr lang="en-US" sz="1800" dirty="0"/>
              <a:t/>
            </a:r>
            <a:br>
              <a:rPr lang="en-US" sz="1800" dirty="0"/>
            </a:br>
            <a:r>
              <a:rPr lang="en-US" sz="1800" dirty="0"/>
              <a:t>  </a:t>
            </a:r>
            <a:endParaRPr lang="en-SG" sz="1800" b="1" dirty="0"/>
          </a:p>
          <a:p>
            <a:pPr lvl="0"/>
            <a:r>
              <a:rPr lang="en-US" sz="1800" dirty="0"/>
              <a:t>Create a short </a:t>
            </a:r>
            <a:r>
              <a:rPr lang="en-US" sz="1800" dirty="0" smtClean="0"/>
              <a:t>script in non-standard English. Also prepare a standard version.</a:t>
            </a:r>
          </a:p>
          <a:p>
            <a:pPr lvl="0"/>
            <a:r>
              <a:rPr lang="en-US" sz="1800" dirty="0" smtClean="0"/>
              <a:t>Selected </a:t>
            </a:r>
            <a:r>
              <a:rPr lang="en-US" sz="1800" dirty="0"/>
              <a:t>pairs </a:t>
            </a:r>
            <a:r>
              <a:rPr lang="en-US" sz="1800" dirty="0" smtClean="0"/>
              <a:t>will </a:t>
            </a:r>
            <a:r>
              <a:rPr lang="en-US" sz="1800" dirty="0"/>
              <a:t>act out their scripts while another pair will identify </a:t>
            </a:r>
            <a:r>
              <a:rPr lang="en-US" sz="1800" dirty="0" smtClean="0"/>
              <a:t> </a:t>
            </a:r>
            <a:r>
              <a:rPr lang="en-US" sz="1800" dirty="0"/>
              <a:t>the phrases and expressions in non-standard form and re-write them in Standard English</a:t>
            </a:r>
            <a:r>
              <a:rPr lang="en-US" sz="1800" dirty="0" smtClean="0"/>
              <a:t>.</a:t>
            </a:r>
            <a:endParaRPr lang="en-SG" sz="1800" b="1" dirty="0"/>
          </a:p>
        </p:txBody>
      </p:sp>
    </p:spTree>
    <p:extLst>
      <p:ext uri="{BB962C8B-B14F-4D97-AF65-F5344CB8AC3E}">
        <p14:creationId xmlns:p14="http://schemas.microsoft.com/office/powerpoint/2010/main" val="154764402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Activity 3</a:t>
            </a:r>
            <a:r>
              <a:rPr lang="en-SG" b="1" dirty="0" smtClean="0"/>
              <a:t/>
            </a:r>
            <a:br>
              <a:rPr lang="en-SG" b="1" dirty="0" smtClean="0"/>
            </a:br>
            <a:endParaRPr lang="en-SG" dirty="0"/>
          </a:p>
        </p:txBody>
      </p:sp>
      <p:sp>
        <p:nvSpPr>
          <p:cNvPr id="3" name="Content Placeholder 2"/>
          <p:cNvSpPr>
            <a:spLocks noGrp="1"/>
          </p:cNvSpPr>
          <p:nvPr>
            <p:ph idx="1"/>
          </p:nvPr>
        </p:nvSpPr>
        <p:spPr/>
        <p:txBody>
          <a:bodyPr/>
          <a:lstStyle/>
          <a:p>
            <a:r>
              <a:rPr lang="en-US" dirty="0" smtClean="0"/>
              <a:t>In </a:t>
            </a:r>
            <a:r>
              <a:rPr lang="en-US" dirty="0"/>
              <a:t>your pairs, discuss</a:t>
            </a:r>
            <a:r>
              <a:rPr lang="en-US" dirty="0" smtClean="0"/>
              <a:t>:</a:t>
            </a:r>
            <a:endParaRPr lang="en-SG" dirty="0"/>
          </a:p>
          <a:p>
            <a:r>
              <a:rPr lang="en-US" dirty="0"/>
              <a:t> the meanings and when they are used</a:t>
            </a:r>
            <a:endParaRPr lang="en-SG" dirty="0"/>
          </a:p>
          <a:p>
            <a:r>
              <a:rPr lang="en-US" dirty="0" err="1" smtClean="0"/>
              <a:t>Koyak</a:t>
            </a:r>
            <a:r>
              <a:rPr lang="en-US" dirty="0" smtClean="0"/>
              <a:t> </a:t>
            </a:r>
            <a:r>
              <a:rPr lang="en-US" dirty="0" err="1" smtClean="0"/>
              <a:t>lah</a:t>
            </a:r>
            <a:endParaRPr lang="en-US" dirty="0" smtClean="0"/>
          </a:p>
          <a:p>
            <a:r>
              <a:rPr lang="en-US" dirty="0" smtClean="0"/>
              <a:t>His car cut mine</a:t>
            </a:r>
            <a:endParaRPr lang="en-SG" dirty="0"/>
          </a:p>
        </p:txBody>
      </p:sp>
    </p:spTree>
    <p:extLst>
      <p:ext uri="{BB962C8B-B14F-4D97-AF65-F5344CB8AC3E}">
        <p14:creationId xmlns:p14="http://schemas.microsoft.com/office/powerpoint/2010/main" val="170672765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Activity 4</a:t>
            </a:r>
            <a:r>
              <a:rPr lang="en-SG" b="1" i="1" dirty="0" smtClean="0"/>
              <a:t/>
            </a:r>
            <a:br>
              <a:rPr lang="en-SG" b="1" i="1" dirty="0" smtClean="0"/>
            </a:br>
            <a:endParaRPr lang="en-SG" dirty="0"/>
          </a:p>
        </p:txBody>
      </p:sp>
      <p:sp>
        <p:nvSpPr>
          <p:cNvPr id="3" name="Content Placeholder 2"/>
          <p:cNvSpPr>
            <a:spLocks noGrp="1"/>
          </p:cNvSpPr>
          <p:nvPr>
            <p:ph idx="1"/>
          </p:nvPr>
        </p:nvSpPr>
        <p:spPr/>
        <p:txBody>
          <a:bodyPr>
            <a:normAutofit/>
          </a:bodyPr>
          <a:lstStyle/>
          <a:p>
            <a:pPr marL="0" indent="0">
              <a:buNone/>
            </a:pPr>
            <a:endParaRPr lang="en-SG" dirty="0"/>
          </a:p>
          <a:p>
            <a:r>
              <a:rPr lang="en-US" dirty="0"/>
              <a:t>Game:		Tic-tac-toe</a:t>
            </a:r>
            <a:endParaRPr lang="en-SG" dirty="0"/>
          </a:p>
          <a:p>
            <a:r>
              <a:rPr lang="en-US" dirty="0"/>
              <a:t>Objective:	To replace idioms and colloquial </a:t>
            </a:r>
            <a:r>
              <a:rPr lang="en-US" dirty="0" smtClean="0"/>
              <a:t>                          expressions </a:t>
            </a:r>
            <a:r>
              <a:rPr lang="en-US" dirty="0"/>
              <a:t>in non-standard form with their standard </a:t>
            </a:r>
            <a:r>
              <a:rPr lang="en-US" dirty="0" smtClean="0"/>
              <a:t>forms.</a:t>
            </a:r>
            <a:endParaRPr lang="en-SG" dirty="0"/>
          </a:p>
          <a:p>
            <a:r>
              <a:rPr lang="en-US" dirty="0" smtClean="0"/>
              <a:t>Dynamics</a:t>
            </a:r>
            <a:r>
              <a:rPr lang="en-US" dirty="0"/>
              <a:t>:	Pair work</a:t>
            </a:r>
            <a:endParaRPr lang="en-SG" dirty="0"/>
          </a:p>
          <a:p>
            <a:endParaRPr lang="en-SG" dirty="0"/>
          </a:p>
        </p:txBody>
      </p:sp>
    </p:spTree>
    <p:extLst>
      <p:ext uri="{BB962C8B-B14F-4D97-AF65-F5344CB8AC3E}">
        <p14:creationId xmlns:p14="http://schemas.microsoft.com/office/powerpoint/2010/main" val="191403681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52</TotalTime>
  <Words>251</Words>
  <Application>Microsoft Office PowerPoint</Application>
  <PresentationFormat>On-screen Show (4:3)</PresentationFormat>
  <Paragraphs>134</Paragraphs>
  <Slides>14</Slides>
  <Notes>0</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Office Theme</vt:lpstr>
      <vt:lpstr>   ENGLISH LANGUAGE 1    </vt:lpstr>
      <vt:lpstr>TOPICS </vt:lpstr>
      <vt:lpstr>PowerPoint Presentation</vt:lpstr>
      <vt:lpstr>PowerPoint Presentation</vt:lpstr>
      <vt:lpstr>Activity 1</vt:lpstr>
      <vt:lpstr>Activity 1</vt:lpstr>
      <vt:lpstr>Activity 2 </vt:lpstr>
      <vt:lpstr>Activity 3 </vt:lpstr>
      <vt:lpstr>Activity 4 </vt:lpstr>
      <vt:lpstr>Activity 4 </vt:lpstr>
      <vt:lpstr>Activity 4</vt:lpstr>
      <vt:lpstr>Activity 4</vt:lpstr>
      <vt:lpstr>   ASSIGNMENT 4 (80marks), (max 3/grp) INVENTION &amp; ORAL PRESENTATION   </vt:lpstr>
      <vt:lpstr>   ASSIGNMENT 4 (80marks), (max 3/grp) INVENTION &amp; ORAL PRESENTATION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ENGLISH LANGUAGE 1</dc:title>
  <dc:creator>M C</dc:creator>
  <cp:lastModifiedBy>M C</cp:lastModifiedBy>
  <cp:revision>5</cp:revision>
  <cp:lastPrinted>2012-04-16T15:44:04Z</cp:lastPrinted>
  <dcterms:created xsi:type="dcterms:W3CDTF">2012-04-16T14:57:16Z</dcterms:created>
  <dcterms:modified xsi:type="dcterms:W3CDTF">2012-04-16T15:49:31Z</dcterms:modified>
</cp:coreProperties>
</file>